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7"/>
  </p:notesMasterIdLst>
  <p:sldIdLst>
    <p:sldId id="257" r:id="rId2"/>
    <p:sldId id="259" r:id="rId3"/>
    <p:sldId id="380" r:id="rId4"/>
    <p:sldId id="263" r:id="rId5"/>
    <p:sldId id="265" r:id="rId6"/>
    <p:sldId id="267" r:id="rId7"/>
    <p:sldId id="381" r:id="rId8"/>
    <p:sldId id="271" r:id="rId9"/>
    <p:sldId id="273" r:id="rId10"/>
    <p:sldId id="275" r:id="rId11"/>
    <p:sldId id="277" r:id="rId12"/>
    <p:sldId id="279" r:id="rId13"/>
    <p:sldId id="400" r:id="rId14"/>
    <p:sldId id="402" r:id="rId15"/>
    <p:sldId id="281" r:id="rId16"/>
    <p:sldId id="283" r:id="rId17"/>
    <p:sldId id="285" r:id="rId18"/>
    <p:sldId id="287" r:id="rId19"/>
    <p:sldId id="288" r:id="rId20"/>
    <p:sldId id="289" r:id="rId21"/>
    <p:sldId id="291" r:id="rId22"/>
    <p:sldId id="292" r:id="rId23"/>
    <p:sldId id="293" r:id="rId24"/>
    <p:sldId id="294" r:id="rId25"/>
    <p:sldId id="295" r:id="rId26"/>
    <p:sldId id="296" r:id="rId27"/>
    <p:sldId id="298" r:id="rId28"/>
    <p:sldId id="383" r:id="rId29"/>
    <p:sldId id="384" r:id="rId30"/>
    <p:sldId id="302" r:id="rId31"/>
    <p:sldId id="304" r:id="rId32"/>
    <p:sldId id="305" r:id="rId33"/>
    <p:sldId id="385" r:id="rId34"/>
    <p:sldId id="307" r:id="rId35"/>
    <p:sldId id="308" r:id="rId36"/>
    <p:sldId id="387" r:id="rId37"/>
    <p:sldId id="310" r:id="rId38"/>
    <p:sldId id="311" r:id="rId39"/>
    <p:sldId id="312" r:id="rId40"/>
    <p:sldId id="313" r:id="rId41"/>
    <p:sldId id="314" r:id="rId42"/>
    <p:sldId id="388" r:id="rId43"/>
    <p:sldId id="316" r:id="rId44"/>
    <p:sldId id="317" r:id="rId45"/>
    <p:sldId id="389" r:id="rId46"/>
    <p:sldId id="319" r:id="rId47"/>
    <p:sldId id="390" r:id="rId48"/>
    <p:sldId id="321" r:id="rId49"/>
    <p:sldId id="322" r:id="rId50"/>
    <p:sldId id="323" r:id="rId51"/>
    <p:sldId id="325" r:id="rId52"/>
    <p:sldId id="326" r:id="rId53"/>
    <p:sldId id="391" r:id="rId54"/>
    <p:sldId id="329" r:id="rId55"/>
    <p:sldId id="331" r:id="rId56"/>
    <p:sldId id="332" r:id="rId57"/>
    <p:sldId id="333" r:id="rId58"/>
    <p:sldId id="334" r:id="rId59"/>
    <p:sldId id="335" r:id="rId60"/>
    <p:sldId id="336" r:id="rId61"/>
    <p:sldId id="337" r:id="rId62"/>
    <p:sldId id="392" r:id="rId63"/>
    <p:sldId id="340" r:id="rId64"/>
    <p:sldId id="341" r:id="rId65"/>
    <p:sldId id="342" r:id="rId66"/>
    <p:sldId id="393" r:id="rId67"/>
    <p:sldId id="345" r:id="rId68"/>
    <p:sldId id="348" r:id="rId69"/>
    <p:sldId id="395" r:id="rId70"/>
    <p:sldId id="350" r:id="rId71"/>
    <p:sldId id="396" r:id="rId72"/>
    <p:sldId id="352" r:id="rId73"/>
    <p:sldId id="397" r:id="rId74"/>
    <p:sldId id="356" r:id="rId75"/>
    <p:sldId id="357" r:id="rId76"/>
    <p:sldId id="359" r:id="rId77"/>
    <p:sldId id="360" r:id="rId78"/>
    <p:sldId id="398" r:id="rId79"/>
    <p:sldId id="362" r:id="rId80"/>
    <p:sldId id="363" r:id="rId81"/>
    <p:sldId id="364" r:id="rId82"/>
    <p:sldId id="365" r:id="rId83"/>
    <p:sldId id="366" r:id="rId84"/>
    <p:sldId id="367" r:id="rId85"/>
    <p:sldId id="368" r:id="rId86"/>
    <p:sldId id="369" r:id="rId87"/>
    <p:sldId id="370" r:id="rId88"/>
    <p:sldId id="371" r:id="rId89"/>
    <p:sldId id="372" r:id="rId90"/>
    <p:sldId id="373" r:id="rId91"/>
    <p:sldId id="374" r:id="rId92"/>
    <p:sldId id="375" r:id="rId93"/>
    <p:sldId id="379" r:id="rId94"/>
    <p:sldId id="377" r:id="rId95"/>
    <p:sldId id="378" r:id="rId9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2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9EC5AB-B50F-41D5-99FD-4B2EDABCCA69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583884-783B-46F3-B62D-B7924CDEF18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4790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slide" Target="slide25.xml"/><Relationship Id="rId18" Type="http://schemas.openxmlformats.org/officeDocument/2006/relationships/slide" Target="slide35.xml"/><Relationship Id="rId26" Type="http://schemas.openxmlformats.org/officeDocument/2006/relationships/slide" Target="slide51.xml"/><Relationship Id="rId39" Type="http://schemas.openxmlformats.org/officeDocument/2006/relationships/slide" Target="slide78.xml"/><Relationship Id="rId3" Type="http://schemas.openxmlformats.org/officeDocument/2006/relationships/slide" Target="slide3.xml"/><Relationship Id="rId21" Type="http://schemas.openxmlformats.org/officeDocument/2006/relationships/slide" Target="slide40.xml"/><Relationship Id="rId34" Type="http://schemas.openxmlformats.org/officeDocument/2006/relationships/slide" Target="slide69.xml"/><Relationship Id="rId42" Type="http://schemas.openxmlformats.org/officeDocument/2006/relationships/slide" Target="slide83.xml"/><Relationship Id="rId47" Type="http://schemas.openxmlformats.org/officeDocument/2006/relationships/slide" Target="slide92.xml"/><Relationship Id="rId7" Type="http://schemas.openxmlformats.org/officeDocument/2006/relationships/slide" Target="slide11.xml"/><Relationship Id="rId12" Type="http://schemas.openxmlformats.org/officeDocument/2006/relationships/slide" Target="slide24.xml"/><Relationship Id="rId17" Type="http://schemas.openxmlformats.org/officeDocument/2006/relationships/slide" Target="slide33.xml"/><Relationship Id="rId25" Type="http://schemas.openxmlformats.org/officeDocument/2006/relationships/slide" Target="slide50.xml"/><Relationship Id="rId33" Type="http://schemas.openxmlformats.org/officeDocument/2006/relationships/slide" Target="slide66.xml"/><Relationship Id="rId38" Type="http://schemas.openxmlformats.org/officeDocument/2006/relationships/slide" Target="slide76.xml"/><Relationship Id="rId46" Type="http://schemas.openxmlformats.org/officeDocument/2006/relationships/slide" Target="slide90.xml"/><Relationship Id="rId2" Type="http://schemas.openxmlformats.org/officeDocument/2006/relationships/slide" Target="slide2.xml"/><Relationship Id="rId16" Type="http://schemas.openxmlformats.org/officeDocument/2006/relationships/slide" Target="slide31.xml"/><Relationship Id="rId20" Type="http://schemas.openxmlformats.org/officeDocument/2006/relationships/slide" Target="slide38.xml"/><Relationship Id="rId29" Type="http://schemas.openxmlformats.org/officeDocument/2006/relationships/slide" Target="slide58.xml"/><Relationship Id="rId41" Type="http://schemas.openxmlformats.org/officeDocument/2006/relationships/slide" Target="slide8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11" Type="http://schemas.openxmlformats.org/officeDocument/2006/relationships/slide" Target="slide23.xml"/><Relationship Id="rId24" Type="http://schemas.openxmlformats.org/officeDocument/2006/relationships/slide" Target="slide47.xml"/><Relationship Id="rId32" Type="http://schemas.openxmlformats.org/officeDocument/2006/relationships/slide" Target="slide62.xml"/><Relationship Id="rId37" Type="http://schemas.openxmlformats.org/officeDocument/2006/relationships/slide" Target="slide75.xml"/><Relationship Id="rId40" Type="http://schemas.openxmlformats.org/officeDocument/2006/relationships/slide" Target="slide80.xml"/><Relationship Id="rId45" Type="http://schemas.openxmlformats.org/officeDocument/2006/relationships/slide" Target="slide89.xml"/><Relationship Id="rId5" Type="http://schemas.openxmlformats.org/officeDocument/2006/relationships/slide" Target="slide7.xml"/><Relationship Id="rId15" Type="http://schemas.openxmlformats.org/officeDocument/2006/relationships/slide" Target="slide29.xml"/><Relationship Id="rId23" Type="http://schemas.openxmlformats.org/officeDocument/2006/relationships/slide" Target="slide45.xml"/><Relationship Id="rId28" Type="http://schemas.openxmlformats.org/officeDocument/2006/relationships/slide" Target="slide56.xml"/><Relationship Id="rId36" Type="http://schemas.openxmlformats.org/officeDocument/2006/relationships/slide" Target="slide73.xml"/><Relationship Id="rId49" Type="http://schemas.openxmlformats.org/officeDocument/2006/relationships/slide" Target="slide95.xml"/><Relationship Id="rId10" Type="http://schemas.openxmlformats.org/officeDocument/2006/relationships/slide" Target="slide21.xml"/><Relationship Id="rId19" Type="http://schemas.openxmlformats.org/officeDocument/2006/relationships/slide" Target="slide36.xml"/><Relationship Id="rId31" Type="http://schemas.openxmlformats.org/officeDocument/2006/relationships/slide" Target="slide61.xml"/><Relationship Id="rId44" Type="http://schemas.openxmlformats.org/officeDocument/2006/relationships/slide" Target="slide88.xml"/><Relationship Id="rId4" Type="http://schemas.openxmlformats.org/officeDocument/2006/relationships/slide" Target="slide5.xml"/><Relationship Id="rId9" Type="http://schemas.openxmlformats.org/officeDocument/2006/relationships/slide" Target="slide18.xml"/><Relationship Id="rId14" Type="http://schemas.openxmlformats.org/officeDocument/2006/relationships/slide" Target="slide27.xml"/><Relationship Id="rId22" Type="http://schemas.openxmlformats.org/officeDocument/2006/relationships/slide" Target="slide42.xml"/><Relationship Id="rId27" Type="http://schemas.openxmlformats.org/officeDocument/2006/relationships/slide" Target="slide53.xml"/><Relationship Id="rId30" Type="http://schemas.openxmlformats.org/officeDocument/2006/relationships/slide" Target="slide59.xml"/><Relationship Id="rId35" Type="http://schemas.openxmlformats.org/officeDocument/2006/relationships/slide" Target="slide71.xml"/><Relationship Id="rId43" Type="http://schemas.openxmlformats.org/officeDocument/2006/relationships/slide" Target="slide85.xml"/><Relationship Id="rId48" Type="http://schemas.openxmlformats.org/officeDocument/2006/relationships/slide" Target="slide93.xml"/><Relationship Id="rId8" Type="http://schemas.openxmlformats.org/officeDocument/2006/relationships/slide" Target="slide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gif"/><Relationship Id="rId4" Type="http://schemas.openxmlformats.org/officeDocument/2006/relationships/image" Target="../media/image63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4571110"/>
              </p:ext>
            </p:extLst>
          </p:nvPr>
        </p:nvGraphicFramePr>
        <p:xfrm>
          <a:off x="285720" y="214290"/>
          <a:ext cx="8568952" cy="6361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50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118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286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5725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2869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2869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2869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2001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765085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Исторические</a:t>
                      </a:r>
                      <a:r>
                        <a:rPr lang="ru-RU" sz="20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события и факты</a:t>
                      </a:r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2" action="ppaction://hlinksldjump"/>
                        </a:rPr>
                        <a:t>1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3" action="ppaction://hlinksldjump"/>
                        </a:rPr>
                        <a:t>2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4" action="ppaction://hlinksldjump"/>
                        </a:rPr>
                        <a:t>3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5" action="ppaction://hlinksldjump"/>
                        </a:rPr>
                        <a:t>4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6" action="ppaction://hlinksldjump"/>
                        </a:rPr>
                        <a:t>5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7" action="ppaction://hlinksldjump"/>
                        </a:rPr>
                        <a:t>6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65085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Исторические</a:t>
                      </a:r>
                      <a:r>
                        <a:rPr lang="ru-RU" sz="20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даты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8" action="ppaction://hlinksldjump"/>
                        </a:rPr>
                        <a:t>1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9" action="ppaction://hlinksldjump"/>
                        </a:rPr>
                        <a:t>2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10" action="ppaction://hlinksldjump"/>
                        </a:rPr>
                        <a:t>3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11" action="ppaction://hlinksldjump"/>
                        </a:rPr>
                        <a:t>4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12" action="ppaction://hlinksldjump"/>
                        </a:rPr>
                        <a:t>5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13" action="ppaction://hlinksldjump"/>
                        </a:rPr>
                        <a:t>6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65085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Выдающиеся</a:t>
                      </a:r>
                      <a:r>
                        <a:rPr lang="ru-RU" sz="20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л</a:t>
                      </a:r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ичности</a:t>
                      </a:r>
                      <a:r>
                        <a:rPr lang="ru-RU" sz="20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14" action="ppaction://hlinksldjump"/>
                        </a:rPr>
                        <a:t>1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15" action="ppaction://hlinksldjump"/>
                        </a:rPr>
                        <a:t>2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16" action="ppaction://hlinksldjump"/>
                        </a:rPr>
                        <a:t>3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17" action="ppaction://hlinksldjump"/>
                        </a:rPr>
                        <a:t>4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18" action="ppaction://hlinksldjump"/>
                        </a:rPr>
                        <a:t>5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19" action="ppaction://hlinksldjump"/>
                        </a:rPr>
                        <a:t>6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65085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Географические названия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20" action="ppaction://hlinksldjump"/>
                        </a:rPr>
                        <a:t>1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21" action="ppaction://hlinksldjump"/>
                        </a:rPr>
                        <a:t>2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22" action="ppaction://hlinksldjump"/>
                        </a:rPr>
                        <a:t>3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23" action="ppaction://hlinksldjump"/>
                        </a:rPr>
                        <a:t>4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24" action="ppaction://hlinksldjump"/>
                        </a:rPr>
                        <a:t>5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25" action="ppaction://hlinksldjump"/>
                        </a:rPr>
                        <a:t>6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65085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Архитектурные</a:t>
                      </a:r>
                      <a:r>
                        <a:rPr lang="ru-RU" sz="20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 скульптурные памятники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26" action="ppaction://hlinksldjump"/>
                        </a:rPr>
                        <a:t>1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27" action="ppaction://hlinksldjump"/>
                        </a:rPr>
                        <a:t>2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28" action="ppaction://hlinksldjump"/>
                        </a:rPr>
                        <a:t>3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29" action="ppaction://hlinksldjump"/>
                        </a:rPr>
                        <a:t>4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30" action="ppaction://hlinksldjump"/>
                        </a:rPr>
                        <a:t>5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31" action="ppaction://hlinksldjump"/>
                        </a:rPr>
                        <a:t>6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65085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Они</a:t>
                      </a:r>
                      <a:r>
                        <a:rPr lang="ru-RU" sz="2000" b="1" baseline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первые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32" action="ppaction://hlinksldjump"/>
                        </a:rPr>
                        <a:t>1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33" action="ppaction://hlinksldjump"/>
                        </a:rPr>
                        <a:t>2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34" action="ppaction://hlinksldjump"/>
                        </a:rPr>
                        <a:t>3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35" action="ppaction://hlinksldjump"/>
                        </a:rPr>
                        <a:t>4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36" action="ppaction://hlinksldjump"/>
                        </a:rPr>
                        <a:t>5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37" action="ppaction://hlinksldjump"/>
                        </a:rPr>
                        <a:t>6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65085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Отгадайте</a:t>
                      </a:r>
                      <a:r>
                        <a:rPr lang="ru-RU" sz="20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предмет</a:t>
                      </a:r>
                      <a:endParaRPr lang="ru-RU" sz="20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38" action="ppaction://hlinksldjump"/>
                        </a:rPr>
                        <a:t>1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39" action="ppaction://hlinksldjump"/>
                        </a:rPr>
                        <a:t>2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40" action="ppaction://hlinksldjump"/>
                        </a:rPr>
                        <a:t>3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41" action="ppaction://hlinksldjump"/>
                        </a:rPr>
                        <a:t>4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42" action="ppaction://hlinksldjump"/>
                        </a:rPr>
                        <a:t>5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43" action="ppaction://hlinksldjump"/>
                        </a:rPr>
                        <a:t>6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65085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Покровск 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44" action="ppaction://hlinksldjump"/>
                        </a:rPr>
                        <a:t>1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45" action="ppaction://hlinksldjump"/>
                        </a:rPr>
                        <a:t>2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46" action="ppaction://hlinksldjump"/>
                        </a:rPr>
                        <a:t>3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47" action="ppaction://hlinksldjump"/>
                        </a:rPr>
                        <a:t>4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48" action="ppaction://hlinksldjump"/>
                        </a:rPr>
                        <a:t>5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49" action="ppaction://hlinksldjump"/>
                        </a:rPr>
                        <a:t>6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90898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здании церкви открылась начальная</a:t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церковно-приходская школа </a:t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H:\БУ Год исторической памяти\Школа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142984"/>
            <a:ext cx="5283861" cy="5097467"/>
          </a:xfrm>
          <a:prstGeom prst="rect">
            <a:avLst/>
          </a:prstGeom>
          <a:noFill/>
        </p:spPr>
      </p:pic>
      <p:sp>
        <p:nvSpPr>
          <p:cNvPr id="4" name="Стрелка вправо 3">
            <a:hlinkClick r:id="" action="ppaction://hlinkshowjump?jump=firstslide"/>
          </p:cNvPr>
          <p:cNvSpPr/>
          <p:nvPr/>
        </p:nvSpPr>
        <p:spPr>
          <a:xfrm>
            <a:off x="428596" y="592933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1142984"/>
            <a:ext cx="8001056" cy="2857520"/>
          </a:xfrm>
          <a:ln>
            <a:solidFill>
              <a:srgbClr val="0070C0"/>
            </a:solidFill>
          </a:ln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В 40-х годах наш улус становится центром строительной индустрии.  </a:t>
            </a:r>
            <a:b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Какой завод был открыт в  1937 году, который  выпускал строительный материал?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24" y="4214818"/>
            <a:ext cx="7358114" cy="2214578"/>
          </a:xfrm>
        </p:spPr>
        <p:txBody>
          <a:bodyPr>
            <a:normAutofit fontScale="77500" lnSpcReduction="20000"/>
          </a:bodyPr>
          <a:lstStyle/>
          <a:p>
            <a:r>
              <a:rPr lang="ru-RU" sz="5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Кирпичный завод в Покровске, где имелась годная для производства  кирпича глина  </a:t>
            </a:r>
          </a:p>
          <a:p>
            <a:r>
              <a:rPr lang="ru-RU" sz="5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21429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1. ИСТОРИЧЕСКИЕ СОБЫТИЯ </a:t>
            </a:r>
            <a:endParaRPr lang="ru-RU" sz="40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право 5">
            <a:hlinkClick r:id="" action="ppaction://hlinkshowjump?jump=firstslide"/>
          </p:cNvPr>
          <p:cNvSpPr/>
          <p:nvPr/>
        </p:nvSpPr>
        <p:spPr>
          <a:xfrm>
            <a:off x="714348" y="592933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000108"/>
            <a:ext cx="8429684" cy="2786082"/>
          </a:xfrm>
        </p:spPr>
        <p:txBody>
          <a:bodyPr>
            <a:noAutofit/>
          </a:bodyPr>
          <a:lstStyle/>
          <a:p>
            <a:r>
              <a:rPr lang="sah-RU" sz="36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sah-RU" sz="36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ah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В каком году</a:t>
            </a:r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погиб красный командир Нестор Каландаришвили вместе со своим штабом в засаде недалеко от </a:t>
            </a:r>
            <a:r>
              <a:rPr lang="ru-RU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Техтюра</a:t>
            </a:r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по дороге в Якутск? </a:t>
            </a:r>
            <a:r>
              <a:rPr lang="ru-RU" sz="36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8662" y="3857628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ru-RU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А) 1921 год</a:t>
            </a:r>
          </a:p>
          <a:p>
            <a:r>
              <a:rPr lang="ru-RU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Б) 1922 год</a:t>
            </a:r>
          </a:p>
          <a:p>
            <a:r>
              <a:rPr lang="ru-RU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В) 1923 год</a:t>
            </a:r>
          </a:p>
          <a:p>
            <a:endParaRPr lang="ru-RU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28926" y="5429264"/>
            <a:ext cx="21673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1922 год 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1429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ИСТОРИЧЕСКИЕ ДАТЫ 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Библиотека-4\Desktop\ДИПЛОМЫ\qwUbWznfcD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928670"/>
            <a:ext cx="3429024" cy="463207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572000" y="1285860"/>
            <a:ext cx="392909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Это случилось 6 марта 1922 года. Командир отряда красных Нестор Каландаришвили не доехал до Якутска каких-то 40 километров. Недавно его назначили командующим всеми вооруженными силами большевиков Якутской области, и он ехал на место назначения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Стела на месте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Техтюрского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боя </a:t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Библиотека-4\Desktop\ДИПЛОМЫ\Без названия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5" y="1214422"/>
            <a:ext cx="6565043" cy="50520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События Гражданской войны в Якутии, произошедшие в марте 1922 года, воссоздали в военно-исторической реконструкции в марте этого года. 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Библиотека-4\Desktop\ДИПЛОМЫ\BtBoYH0IRx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928802"/>
            <a:ext cx="6000791" cy="4500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Библиотека-4\Desktop\ДИПЛОМЫ\mZf55iLgHC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578990"/>
            <a:ext cx="7929618" cy="5947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Библиотека-4\Desktop\ДИПЛОМЫ\IMy4E89Ss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67868"/>
            <a:ext cx="8501122" cy="6375843"/>
          </a:xfrm>
          <a:prstGeom prst="rect">
            <a:avLst/>
          </a:prstGeom>
          <a:noFill/>
        </p:spPr>
      </p:pic>
      <p:sp>
        <p:nvSpPr>
          <p:cNvPr id="7" name="5-конечная звезда 6">
            <a:hlinkClick r:id="" action="ppaction://hlinkshowjump?jump=firstslide"/>
          </p:cNvPr>
          <p:cNvSpPr/>
          <p:nvPr/>
        </p:nvSpPr>
        <p:spPr>
          <a:xfrm>
            <a:off x="1285852" y="5357826"/>
            <a:ext cx="1357322" cy="112871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1214422"/>
            <a:ext cx="7629524" cy="2041529"/>
          </a:xfr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>
            <a:normAutofit fontScale="90000"/>
          </a:bodyPr>
          <a:lstStyle/>
          <a:p>
            <a:r>
              <a:rPr lang="sah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sah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ah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В каком году вышел первый номер районной газеты “Знамя Советов”?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5852" y="3571876"/>
            <a:ext cx="6400800" cy="1752600"/>
          </a:xfrm>
        </p:spPr>
        <p:txBody>
          <a:bodyPr>
            <a:noAutofit/>
          </a:bodyPr>
          <a:lstStyle/>
          <a:p>
            <a:r>
              <a:rPr lang="sah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А) 1935 год</a:t>
            </a:r>
          </a:p>
          <a:p>
            <a:r>
              <a:rPr lang="sah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Б) 1940 год</a:t>
            </a:r>
          </a:p>
          <a:p>
            <a:r>
              <a:rPr lang="sah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В) 1945 год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0298" y="5357826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1940 году  </a:t>
            </a:r>
            <a:endParaRPr lang="ru-RU" sz="3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1429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ИСТОРИЧЕСКИЕ ДАТЫ 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sz="40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 1940 году 7 ноября  </a:t>
            </a:r>
            <a:br>
              <a:rPr lang="ru-RU" sz="40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Советтар</a:t>
            </a:r>
            <a:r>
              <a:rPr lang="ru-RU" sz="40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Знамялара</a:t>
            </a:r>
            <a:r>
              <a:rPr lang="ru-RU" sz="40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1748" name="Picture 4" descr="DSC_00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676400"/>
            <a:ext cx="6781800" cy="4503738"/>
          </a:xfrm>
          <a:prstGeom prst="rect">
            <a:avLst/>
          </a:prstGeom>
          <a:noFill/>
          <a:ln w="3175" cmpd="dbl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1857364"/>
            <a:ext cx="7772400" cy="1470025"/>
          </a:xfrm>
          <a:solidFill>
            <a:schemeClr val="accent1">
              <a:lumMod val="40000"/>
              <a:lumOff val="60000"/>
            </a:schemeClr>
          </a:solidFill>
          <a:ln w="12700">
            <a:solidFill>
              <a:srgbClr val="0070C0"/>
            </a:solidFill>
          </a:ln>
        </p:spPr>
        <p:txBody>
          <a:bodyPr/>
          <a:lstStyle/>
          <a:p>
            <a:r>
              <a:rPr lang="sah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Какое важное событие произошло в 1632 году? 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3429000"/>
            <a:ext cx="7929618" cy="2357454"/>
          </a:xfrm>
        </p:spPr>
        <p:txBody>
          <a:bodyPr>
            <a:noAutofit/>
          </a:bodyPr>
          <a:lstStyle/>
          <a:p>
            <a:r>
              <a:rPr lang="sah-RU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Якутия добровольно вошла в состав Российского государства  </a:t>
            </a:r>
            <a:endParaRPr 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28604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ИСТОРИЧЕСКИЕ СОБЫТИЯ 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право 6">
            <a:hlinkClick r:id="" action="ppaction://hlinkshowjump?jump=firstslide"/>
          </p:cNvPr>
          <p:cNvSpPr/>
          <p:nvPr/>
        </p:nvSpPr>
        <p:spPr>
          <a:xfrm>
            <a:off x="714348" y="564357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671" y="1409020"/>
            <a:ext cx="8229600" cy="4525963"/>
          </a:xfrm>
        </p:spPr>
        <p:txBody>
          <a:bodyPr/>
          <a:lstStyle/>
          <a:p>
            <a:pPr eaLnBrk="1" hangingPunct="1"/>
            <a:endParaRPr lang="ru-RU" dirty="0" smtClean="0"/>
          </a:p>
        </p:txBody>
      </p:sp>
      <p:pic>
        <p:nvPicPr>
          <p:cNvPr id="32772" name="Picture 4" descr="DSC_00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04800"/>
            <a:ext cx="5257800" cy="3492500"/>
          </a:xfrm>
          <a:prstGeom prst="rect">
            <a:avLst/>
          </a:prstGeom>
          <a:noFill/>
          <a:ln w="3175" cmpd="dbl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2773" name="Picture 5" descr="DSC_00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75582">
            <a:off x="3505200" y="1219200"/>
            <a:ext cx="5257800" cy="3492500"/>
          </a:xfrm>
          <a:prstGeom prst="rect">
            <a:avLst/>
          </a:prstGeom>
          <a:noFill/>
          <a:ln w="3175" cmpd="dbl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</p:pic>
      <p:pic>
        <p:nvPicPr>
          <p:cNvPr id="32774" name="Picture 6" descr="DSC_0028"/>
          <p:cNvPicPr>
            <a:picLocks noChangeAspect="1" noChangeArrowheads="1"/>
          </p:cNvPicPr>
          <p:nvPr/>
        </p:nvPicPr>
        <p:blipFill>
          <a:blip r:embed="rId4"/>
          <a:srcRect t="24091"/>
          <a:stretch>
            <a:fillRect/>
          </a:stretch>
        </p:blipFill>
        <p:spPr bwMode="auto">
          <a:xfrm rot="-363953">
            <a:off x="609600" y="3352800"/>
            <a:ext cx="4648200" cy="2343150"/>
          </a:xfrm>
          <a:prstGeom prst="rect">
            <a:avLst/>
          </a:prstGeom>
          <a:noFill/>
          <a:ln w="3175" cmpd="dbl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</p:pic>
      <p:pic>
        <p:nvPicPr>
          <p:cNvPr id="32775" name="Picture 7" descr="DSC_0034"/>
          <p:cNvPicPr>
            <a:picLocks noChangeAspect="1" noChangeArrowheads="1"/>
          </p:cNvPicPr>
          <p:nvPr/>
        </p:nvPicPr>
        <p:blipFill>
          <a:blip r:embed="rId5"/>
          <a:srcRect l="5661" t="5681" r="1888"/>
          <a:stretch>
            <a:fillRect/>
          </a:stretch>
        </p:blipFill>
        <p:spPr bwMode="auto">
          <a:xfrm>
            <a:off x="3276600" y="3429000"/>
            <a:ext cx="4572000" cy="3098800"/>
          </a:xfrm>
          <a:prstGeom prst="rect">
            <a:avLst/>
          </a:prstGeom>
          <a:noFill/>
          <a:ln w="3175" cmpd="dbl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</p:pic>
      <p:sp>
        <p:nvSpPr>
          <p:cNvPr id="8" name="Стрелка вправо 7">
            <a:hlinkClick r:id="" action="ppaction://hlinkshowjump?jump=firstslide"/>
          </p:cNvPr>
          <p:cNvSpPr/>
          <p:nvPr/>
        </p:nvSpPr>
        <p:spPr>
          <a:xfrm>
            <a:off x="857224" y="614364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071546"/>
            <a:ext cx="8286808" cy="1827215"/>
          </a:xfrm>
          <a:solidFill>
            <a:schemeClr val="accent1">
              <a:lumMod val="40000"/>
              <a:lumOff val="60000"/>
            </a:schemeClr>
          </a:solidFill>
          <a:ln w="12700">
            <a:solidFill>
              <a:srgbClr val="0070C0"/>
            </a:solidFill>
          </a:ln>
        </p:spPr>
        <p:txBody>
          <a:bodyPr>
            <a:normAutofit fontScale="90000"/>
          </a:bodyPr>
          <a:lstStyle/>
          <a:p>
            <a:r>
              <a:rPr lang="sah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sah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ah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каком году открылась первая  школа в улусе под названием «Инородческое </a:t>
            </a:r>
            <a:r>
              <a:rPr lang="ru-RU" sz="3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одноклассное</a:t>
            </a:r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училище»?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5852" y="3143248"/>
            <a:ext cx="6400800" cy="1752600"/>
          </a:xfrm>
        </p:spPr>
        <p:txBody>
          <a:bodyPr>
            <a:normAutofit/>
          </a:bodyPr>
          <a:lstStyle/>
          <a:p>
            <a:pPr algn="l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А) В 1870 году в  с. </a:t>
            </a:r>
            <a:r>
              <a:rPr lang="ru-RU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Ой 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Б) В 1874 году в  с.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Октемцы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1887 г. в Покровске</a:t>
            </a:r>
          </a:p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6050" y="5429264"/>
            <a:ext cx="53237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Б) В 1874 году в  с. </a:t>
            </a:r>
            <a:r>
              <a:rPr lang="ru-RU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Октемцы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1429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ИСТОРИЧЕСКИЕ ДАТЫ 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:\БУ Год исторической памяти\5. Архитектурные и скульптурные памятники\Хангаласский\Screenshot_20220313-111358_Yandex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3424" t="34093" r="1788" b="39074"/>
          <a:stretch>
            <a:fillRect/>
          </a:stretch>
        </p:blipFill>
        <p:spPr bwMode="auto">
          <a:xfrm>
            <a:off x="285720" y="142852"/>
            <a:ext cx="8538093" cy="628654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1472" y="571480"/>
            <a:ext cx="7929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Музей образования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Хангаласского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улуса – 2016 г.,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17 октября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право 5">
            <a:hlinkClick r:id="" action="ppaction://hlinkshowjump?jump=firstslide"/>
          </p:cNvPr>
          <p:cNvSpPr/>
          <p:nvPr/>
        </p:nvSpPr>
        <p:spPr>
          <a:xfrm>
            <a:off x="1071538" y="578645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i="1" dirty="0">
                <a:solidFill>
                  <a:srgbClr val="800000"/>
                </a:solidFill>
              </a:rPr>
              <a:t/>
            </a:r>
            <a:br>
              <a:rPr lang="ru-RU" i="1" dirty="0">
                <a:solidFill>
                  <a:srgbClr val="800000"/>
                </a:solidFill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1785926"/>
            <a:ext cx="7786742" cy="3429024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sah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Сколько человек приняли участие в Великой Отечественной войне 1941-45 годов из Хангаласского улуса ?</a:t>
            </a:r>
          </a:p>
          <a:p>
            <a:pPr algn="l"/>
            <a:r>
              <a:rPr lang="sah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А. 4200</a:t>
            </a:r>
          </a:p>
          <a:p>
            <a:pPr algn="l"/>
            <a:r>
              <a:rPr lang="sah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Б. 2194 </a:t>
            </a:r>
          </a:p>
          <a:p>
            <a:pPr algn="l"/>
            <a:r>
              <a:rPr lang="sah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В. 3155</a:t>
            </a:r>
          </a:p>
          <a:p>
            <a:endParaRPr lang="sah-RU" dirty="0" smtClean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643042" y="5286388"/>
            <a:ext cx="6279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ah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2194  человека, из Якутии– 62 000 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1429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ИСТОРИЧЕСКИЕ ДАТЫ 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Библиотека-4\Desktop\ШБ\КЗД\2022 год\free-png.ru-2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500042"/>
            <a:ext cx="2197249" cy="1385438"/>
          </a:xfrm>
          <a:prstGeom prst="rect">
            <a:avLst/>
          </a:prstGeom>
          <a:noFill/>
        </p:spPr>
      </p:pic>
      <p:sp>
        <p:nvSpPr>
          <p:cNvPr id="8" name="5-конечная звезда 7">
            <a:hlinkClick r:id="" action="ppaction://hlinkshowjump?jump=firstslide"/>
          </p:cNvPr>
          <p:cNvSpPr/>
          <p:nvPr/>
        </p:nvSpPr>
        <p:spPr>
          <a:xfrm>
            <a:off x="357158" y="5143512"/>
            <a:ext cx="1200152" cy="105727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286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1000108"/>
            <a:ext cx="8072494" cy="3214710"/>
          </a:xfr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sah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В каком году было возвращено исконное название нашему улусу?</a:t>
            </a:r>
            <a:br>
              <a:rPr lang="sah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ah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А) 1982</a:t>
            </a:r>
            <a:br>
              <a:rPr lang="sah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ah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Б) 1992</a:t>
            </a:r>
            <a:br>
              <a:rPr lang="sah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ah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В) 2002</a:t>
            </a:r>
            <a:r>
              <a:rPr lang="sah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sah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4143380"/>
            <a:ext cx="6400800" cy="1752600"/>
          </a:xfrm>
        </p:spPr>
        <p:txBody>
          <a:bodyPr/>
          <a:lstStyle/>
          <a:p>
            <a:r>
              <a:rPr lang="sah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1992 года Орджоникидзевский район (1937-1991 гг.) стал называться Хангаласским улусом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1429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ИСТОРИЧЕСКИЕ ДАТЫ 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трелка вправо 4">
            <a:hlinkClick r:id="" action="ppaction://hlinkshowjump?jump=firstslide"/>
          </p:cNvPr>
          <p:cNvSpPr/>
          <p:nvPr/>
        </p:nvSpPr>
        <p:spPr>
          <a:xfrm>
            <a:off x="714348" y="585789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1071546"/>
            <a:ext cx="7772400" cy="2357454"/>
          </a:xfr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r>
              <a:rPr lang="sah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 Сколько лет исполнится в 2022 году Покровской средней </a:t>
            </a:r>
            <a:br>
              <a:rPr lang="sah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ah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школе №1? </a:t>
            </a:r>
            <a:endParaRPr lang="ru-RU" sz="3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ah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135 лет – в 1887 была открыта  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церковно-приходская школа </a:t>
            </a:r>
          </a:p>
          <a:p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1429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ИСТОРИЧЕСКИЕ ДАТЫ 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ah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 здании каменной церкви была открыта  начальная 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церковно-приходская школа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026" name="Picture 2" descr="H:\БУ Год исторической памяти\Школа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357298"/>
            <a:ext cx="5000660" cy="4824257"/>
          </a:xfrm>
          <a:prstGeom prst="rect">
            <a:avLst/>
          </a:prstGeom>
          <a:noFill/>
        </p:spPr>
      </p:pic>
      <p:sp>
        <p:nvSpPr>
          <p:cNvPr id="4" name="Стрелка вправо 3">
            <a:hlinkClick r:id="" action="ppaction://hlinkshowjump?jump=firstslide"/>
          </p:cNvPr>
          <p:cNvSpPr/>
          <p:nvPr/>
        </p:nvSpPr>
        <p:spPr>
          <a:xfrm>
            <a:off x="571472" y="578645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14290"/>
            <a:ext cx="9144000" cy="71438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ВЫДАЮЩИЕСЯ ЛИЧНОСТИ </a:t>
            </a:r>
            <a:b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1714488"/>
            <a:ext cx="7715304" cy="1752600"/>
          </a:xfr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1.Родоначальник  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Хангаласского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улуса,  первый вождь народа 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саха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объединивший якутский народ</a:t>
            </a:r>
            <a:endParaRPr lang="ru-RU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0100" y="4643446"/>
            <a:ext cx="700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Тыгын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Дархан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563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1"/>
            <a:ext cx="7772400" cy="648071"/>
          </a:xfrm>
        </p:spPr>
        <p:txBody>
          <a:bodyPr>
            <a:normAutofit fontScale="90000"/>
          </a:bodyPr>
          <a:lstStyle/>
          <a:p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Тыгын Дархан роман туьунан\Tigi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216"/>
          <a:stretch/>
        </p:blipFill>
        <p:spPr bwMode="auto">
          <a:xfrm>
            <a:off x="2500298" y="428604"/>
            <a:ext cx="4357718" cy="582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>
            <a:hlinkClick r:id="" action="ppaction://hlinkshowjump?jump=firstslide"/>
          </p:cNvPr>
          <p:cNvSpPr/>
          <p:nvPr/>
        </p:nvSpPr>
        <p:spPr>
          <a:xfrm>
            <a:off x="642910" y="571501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563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571612"/>
            <a:ext cx="8401080" cy="3257559"/>
          </a:xfr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/>
          <a:lstStyle/>
          <a:p>
            <a:r>
              <a:rPr lang="sah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Праправнук легендарного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Тыгына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первый голова 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Кангаласского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улуса</a:t>
            </a:r>
            <a:r>
              <a:rPr lang="ru-RU" cap="all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первый якутский депутат, государственный деятель российского уровня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428604"/>
            <a:ext cx="9144000" cy="7143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4400" b="1" dirty="0" smtClean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3. ВЫДАЮЩИЕСЯ ЛИЧНОСТИ </a:t>
            </a:r>
            <a:br>
              <a:rPr kumimoji="0" lang="ru-RU" sz="1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1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71736" y="5143512"/>
            <a:ext cx="43540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Софрон</a:t>
            </a:r>
            <a:r>
              <a:rPr lang="ru-RU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Сыранов</a:t>
            </a:r>
            <a:endParaRPr lang="ru-RU" sz="4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ИСТОРИЧЕСКИЕ СОБЫТИЯ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86056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42910" y="1643050"/>
            <a:ext cx="73581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Как называлась дорога, проложенная в 1743 году по берегам Лены от Витима до Якутска?  </a:t>
            </a:r>
            <a:endParaRPr lang="ru-RU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72" y="4929198"/>
            <a:ext cx="81881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Иркутско-Якутский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почтовый тракт </a:t>
            </a:r>
            <a:endParaRPr 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Библиотека-4\Desktop\ДИПЛОМЫ\S.Syrano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500042"/>
            <a:ext cx="4000528" cy="488731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72066" y="1785926"/>
            <a:ext cx="321467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2019 год был посвящен в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Хангаласском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улусе 300-летию со дня рождения первого якутского депутата, государственного деятеля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Софрона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Сыранова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право 5">
            <a:hlinkClick r:id="" action="ppaction://hlinkshowjump?jump=firstslide"/>
          </p:cNvPr>
          <p:cNvSpPr/>
          <p:nvPr/>
        </p:nvSpPr>
        <p:spPr>
          <a:xfrm>
            <a:off x="642910" y="571501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357298"/>
            <a:ext cx="8215370" cy="3429024"/>
          </a:xfr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>
            <a:noAutofit/>
          </a:bodyPr>
          <a:lstStyle/>
          <a:p>
            <a:pPr algn="l"/>
            <a:r>
              <a:rPr lang="sah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Какой якутский писатель в 1910-1912 гг.  работал у </a:t>
            </a:r>
            <a:r>
              <a:rPr lang="ru-RU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Барашкова</a:t>
            </a:r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домашним учителем? Знаменитые произведения ( в том числе «Письмо «Якутской интеллигенции») были написаны в это время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24" y="5105400"/>
            <a:ext cx="7858180" cy="1752600"/>
          </a:xfrm>
        </p:spPr>
        <p:txBody>
          <a:bodyPr/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Основоположник якутской литературы Алексей Елисеевич Кулаковский-</a:t>
            </a:r>
            <a:r>
              <a:rPr lang="sah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Өксөкүлээх Өлөксөй</a:t>
            </a:r>
            <a:r>
              <a:rPr lang="sah-RU" dirty="0" smtClean="0"/>
              <a:t>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357166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ВЫДАЮЩИЕСЯ ЛИЧНОСТИ 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Библиотека-4\Desktop\ДИПЛОМЫ\Кулаковский_Алексей_Елисее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357166"/>
            <a:ext cx="3000396" cy="442163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5720" y="4786322"/>
            <a:ext cx="40005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Основоположник якутской литературы Алексей Елисеевич Кулаковский-</a:t>
            </a:r>
            <a:r>
              <a:rPr lang="sah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Өксөкүлээх Өлөксөй</a:t>
            </a:r>
            <a:r>
              <a:rPr lang="sah-RU" sz="2000" dirty="0" smtClean="0"/>
              <a:t> </a:t>
            </a:r>
            <a:endParaRPr lang="ru-RU" sz="2000" dirty="0" smtClean="0"/>
          </a:p>
        </p:txBody>
      </p:sp>
      <p:pic>
        <p:nvPicPr>
          <p:cNvPr id="1027" name="Picture 3" descr="C:\Users\Библиотека-4\Desktop\ДИПЛОМЫ\Без названия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57166"/>
            <a:ext cx="3429024" cy="448059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572000" y="4857760"/>
            <a:ext cx="3786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Барашков Семен Петрович (1876-1921) - купец, просветитель, меценат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трелка вправо 7">
            <a:hlinkClick r:id="" action="ppaction://hlinkshowjump?jump=firstslide"/>
          </p:cNvPr>
          <p:cNvSpPr/>
          <p:nvPr/>
        </p:nvSpPr>
        <p:spPr>
          <a:xfrm>
            <a:off x="1000100" y="600076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571613"/>
            <a:ext cx="8358246" cy="3500462"/>
          </a:xfr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/>
          <a:lstStyle/>
          <a:p>
            <a:r>
              <a:rPr lang="sah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Известный потомок, внук Тыгына, 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первый </a:t>
            </a:r>
            <a:r>
              <a:rPr lang="ru-RU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князец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из народа Саха, организатор первой депутации к царскому правительству, первый голова </a:t>
            </a:r>
            <a:r>
              <a:rPr lang="ru-RU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Хангаласского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улуса 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357166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ВЫДАЮЩИЕСЯ ЛИЧНОСТИ 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714612" y="5286388"/>
            <a:ext cx="38583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Мазары </a:t>
            </a:r>
            <a:r>
              <a:rPr lang="ru-RU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Бозеков</a:t>
            </a:r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Библиотека-4\Desktop\ДИПЛОМЫ\images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142984"/>
            <a:ext cx="2478953" cy="3426406"/>
          </a:xfrm>
          <a:prstGeom prst="rect">
            <a:avLst/>
          </a:prstGeom>
          <a:noFill/>
        </p:spPr>
      </p:pic>
      <p:pic>
        <p:nvPicPr>
          <p:cNvPr id="1027" name="Picture 3" descr="C:\Users\Библиотека-4\Desktop\ДИПЛОМЫ\1289813946_2syranov-u-carya-fedor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1785926"/>
            <a:ext cx="5716420" cy="3852867"/>
          </a:xfrm>
          <a:prstGeom prst="rect">
            <a:avLst/>
          </a:prstGeom>
          <a:noFill/>
        </p:spPr>
      </p:pic>
      <p:sp>
        <p:nvSpPr>
          <p:cNvPr id="5" name="Стрелка вправо 4">
            <a:hlinkClick r:id="" action="ppaction://hlinkshowjump?jump=firstslide"/>
          </p:cNvPr>
          <p:cNvSpPr/>
          <p:nvPr/>
        </p:nvSpPr>
        <p:spPr>
          <a:xfrm>
            <a:off x="642910" y="571501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C:\Users\Библиотека-4\Desktop\ШБ\КЗД\2022 год\0LqsmqykF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1142984"/>
            <a:ext cx="5302128" cy="387016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285852" y="5072074"/>
            <a:ext cx="66106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Михаил Ефимович Николаев –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первый Президент РС(Я) (1991-2002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гг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21429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ВЫДАЮЩИЕСЯ ЛИЧНОСТИ </a:t>
            </a:r>
            <a:endParaRPr lang="ru-RU" sz="4000" dirty="0"/>
          </a:p>
        </p:txBody>
      </p:sp>
      <p:sp>
        <p:nvSpPr>
          <p:cNvPr id="7" name="Стрелка вправо 6">
            <a:hlinkClick r:id="" action="ppaction://hlinkshowjump?jump=firstslide"/>
          </p:cNvPr>
          <p:cNvSpPr/>
          <p:nvPr/>
        </p:nvSpPr>
        <p:spPr>
          <a:xfrm>
            <a:off x="357158" y="607220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914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85990"/>
          </a:xfr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/>
          <a:lstStyle/>
          <a:p>
            <a:pPr algn="ctr"/>
            <a:r>
              <a:rPr lang="sah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Первый ученый-историк, этнограф с мировым именем, общественный и политический деятель Якутии.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1429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ВЫДАЮЩИЕСЯ ЛИЧНОСТИ </a:t>
            </a:r>
            <a:endParaRPr lang="ru-RU" sz="40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928662" y="4500570"/>
            <a:ext cx="721523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(Ксенофонтов Гавриил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Васильевич (1888-1938)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 build="allAtOnce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Библиотека-4\Desktop\ДИПЛОМЫ\Hzok27G8Xy4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14612" y="357166"/>
            <a:ext cx="3857652" cy="5815052"/>
          </a:xfrm>
          <a:prstGeom prst="rect">
            <a:avLst/>
          </a:prstGeom>
          <a:noFill/>
        </p:spPr>
      </p:pic>
      <p:sp>
        <p:nvSpPr>
          <p:cNvPr id="4" name="Стрелка вправо 3">
            <a:hlinkClick r:id="" action="ppaction://hlinkshowjump?jump=firstslide"/>
          </p:cNvPr>
          <p:cNvSpPr/>
          <p:nvPr/>
        </p:nvSpPr>
        <p:spPr>
          <a:xfrm>
            <a:off x="357158" y="607220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1785926"/>
            <a:ext cx="7772400" cy="1470025"/>
          </a:xfr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Местность – источник экологически чистой воды 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Ледник </a:t>
            </a:r>
            <a:r>
              <a:rPr lang="ru-RU" sz="5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Булуус</a:t>
            </a:r>
            <a:r>
              <a:rPr lang="ru-RU" sz="5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5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1429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4. ГЕОГРАФИЧЕСКИЕ НАЗВАНИЯ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Библиотека-4\Desktop\ДИПЛОМЫ\2021 22\ОЛИМИПАДА 2021\buluus-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3143248"/>
            <a:ext cx="4143404" cy="2760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643438" y="1000108"/>
            <a:ext cx="407196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Слово "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булуус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 переводится с якутского языка как "ледник" или "погреб".  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Общая площадь территории заказника составляет 1105 гектаров. 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некоторые местах толщина наледи достигает 3 метров. 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Вода добывается из скважины глубиной 67 метров. 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Пресная вода на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Булуусе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признана очень чистой.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Библиотека-4\Desktop\ДИПЛОМЫ\2021 22\ОЛИМИПАДА 2021\unnamed.jpg"/>
          <p:cNvPicPr>
            <a:picLocks noChangeAspect="1" noChangeArrowheads="1"/>
          </p:cNvPicPr>
          <p:nvPr/>
        </p:nvPicPr>
        <p:blipFill>
          <a:blip r:embed="rId3"/>
          <a:srcRect l="7314"/>
          <a:stretch>
            <a:fillRect/>
          </a:stretch>
        </p:blipFill>
        <p:spPr bwMode="auto">
          <a:xfrm>
            <a:off x="214282" y="571480"/>
            <a:ext cx="4262982" cy="2371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трелка вправо 5">
            <a:hlinkClick r:id="" action="ppaction://hlinkshowjump?jump=firstslide"/>
          </p:cNvPr>
          <p:cNvSpPr/>
          <p:nvPr/>
        </p:nvSpPr>
        <p:spPr>
          <a:xfrm>
            <a:off x="357158" y="607220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Библиотека-4\Desktop\ДИПЛОМЫ\LsAAAgMza-A-96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8128"/>
          <a:stretch>
            <a:fillRect/>
          </a:stretch>
        </p:blipFill>
        <p:spPr bwMode="auto">
          <a:xfrm>
            <a:off x="290022" y="428604"/>
            <a:ext cx="8643998" cy="5881580"/>
          </a:xfrm>
          <a:prstGeom prst="rect">
            <a:avLst/>
          </a:prstGeom>
          <a:noFill/>
        </p:spPr>
      </p:pic>
      <p:sp>
        <p:nvSpPr>
          <p:cNvPr id="4" name="Стрелка вправо 3">
            <a:hlinkClick r:id="" action="ppaction://hlinkshowjump?jump=firstslide"/>
          </p:cNvPr>
          <p:cNvSpPr/>
          <p:nvPr/>
        </p:nvSpPr>
        <p:spPr>
          <a:xfrm>
            <a:off x="1357290" y="578645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428736"/>
            <a:ext cx="7772400" cy="1470025"/>
          </a:xfr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>
            <a:noAutofit/>
          </a:bodyPr>
          <a:lstStyle/>
          <a:p>
            <a:r>
              <a:rPr lang="ru-RU" sz="4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Единственный в Восточной Сибири зоопарк</a:t>
            </a:r>
            <a:endParaRPr lang="ru-RU" sz="4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ah-RU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Орто Дойду </a:t>
            </a:r>
            <a:endParaRPr lang="ru-RU" sz="4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28604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4. ГЕОГРАФИЧЕСКИЕ НАЗВАНИЯ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зоопарк «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Орто-Дойду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был создан 26 января 2001 года по инициативе первого Президента 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РС (Я)  Михаила Ефимовича Николаева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Библиотека-4\Desktop\ДИПЛОМЫ\capti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sp>
        <p:nvSpPr>
          <p:cNvPr id="4" name="Стрелка вправо 3">
            <a:hlinkClick r:id="" action="ppaction://hlinkshowjump?jump=firstslide"/>
          </p:cNvPr>
          <p:cNvSpPr/>
          <p:nvPr/>
        </p:nvSpPr>
        <p:spPr>
          <a:xfrm>
            <a:off x="357158" y="607220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57428"/>
          </a:xfr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Село на острове с.Тит Ары,  названо в честь лётчика, Героя Советского Союза</a:t>
            </a:r>
            <a:endParaRPr 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428604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4. ГЕОГРАФИЧЕСКИЕ НАЗВАНИЯ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8662" y="4429132"/>
            <a:ext cx="7238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С. Чкалов в честь Валерия Чкалова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Библиотека-4\Desktop\ДИПЛОМЫ\14ed0a656b899a5e49eabc6d3125a5350f545c36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214422"/>
            <a:ext cx="4525963" cy="452596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143504" y="1285860"/>
            <a:ext cx="35718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 июня 1937 года на самолете АНТ-25  экипаж Валерия Чкалова совершил беспосадочный перелёт через Северный полюс до американского города Ванкувер и успешно вернулся. Протяжённость перелёта составила 8504 км, полет длился 63 часа 25 минут.</a:t>
            </a:r>
          </a:p>
          <a:p>
            <a:pPr algn="ctr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Самолет АНТ-25</a:t>
            </a:r>
            <a:endParaRPr lang="ru-RU" dirty="0"/>
          </a:p>
        </p:txBody>
      </p:sp>
      <p:pic>
        <p:nvPicPr>
          <p:cNvPr id="2050" name="Picture 2" descr="C:\Users\Библиотека-4\Desktop\ДИПЛОМЫ\1207_perelet_gromova_62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1142984"/>
            <a:ext cx="7646692" cy="5019683"/>
          </a:xfrm>
          <a:prstGeom prst="rect">
            <a:avLst/>
          </a:prstGeom>
          <a:noFill/>
        </p:spPr>
      </p:pic>
      <p:sp>
        <p:nvSpPr>
          <p:cNvPr id="4" name="5-конечная звезда 3">
            <a:hlinkClick r:id="" action="ppaction://hlinkshowjump?jump=firstslide"/>
          </p:cNvPr>
          <p:cNvSpPr/>
          <p:nvPr/>
        </p:nvSpPr>
        <p:spPr>
          <a:xfrm>
            <a:off x="1000100" y="5500702"/>
            <a:ext cx="107157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686055"/>
          </a:xfr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Правый, второй по длине, приток р. Лена, находится в районе НПП «Ленские столбы». Река знаменита месторождением железной руды -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428604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4. ГЕОГРАФИЧЕСКИЕ НАЗВАНИЯ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736" y="4714884"/>
            <a:ext cx="34992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Река Буотама </a:t>
            </a:r>
            <a:endParaRPr lang="ru-RU" sz="4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714356"/>
            <a:ext cx="8643998" cy="1143000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Буотома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правый приток Лены. Длина 440 км. Исток реки находится на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Алданском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нагорье. Река принимает 60 притоков длиной более 10 км.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бассейне реки Буотама расположены свыше 200 озёр. 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Около 30-40 тыс.лет назад здесь жили первобытные охотники 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мамонтов и бизонов. 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Библиотека-4\Desktop\ДИПЛОМЫ\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87624" y="1885260"/>
            <a:ext cx="7072362" cy="4420226"/>
          </a:xfrm>
          <a:prstGeom prst="rect">
            <a:avLst/>
          </a:prstGeom>
          <a:noFill/>
        </p:spPr>
      </p:pic>
      <p:sp>
        <p:nvSpPr>
          <p:cNvPr id="4" name="Стрелка вправо 3">
            <a:hlinkClick r:id="" action="ppaction://hlinkshowjump?jump=firstslide"/>
          </p:cNvPr>
          <p:cNvSpPr/>
          <p:nvPr/>
        </p:nvSpPr>
        <p:spPr>
          <a:xfrm>
            <a:off x="357158" y="607220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757626"/>
          </a:xfr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Стоянка древних людей, в эпоху </a:t>
            </a:r>
            <a:r>
              <a:rPr lang="ru-RU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Тыгына</a:t>
            </a: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это место было сторожевым постом. Здесь осенью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1682 года </a:t>
            </a: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произошло крупное сражение якутов – </a:t>
            </a:r>
            <a:r>
              <a:rPr lang="ru-RU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хангаласцев</a:t>
            </a: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 отрядом казацкого воеводы.  Казаки в знак победы над восставшими на месте сражения воздвигли крест и назвали его Покровским, так как дело было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Покров день – 14 октября 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428604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4. ГЕОГРАФИЧЕСКИЕ НАЗВАНИЯ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00364" y="5500702"/>
            <a:ext cx="3049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Хоруол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Тумус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:\БУ Год исторической памяти\Хоруол тумус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24507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:\БУ Год исторической памяти\Крест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7953"/>
            <a:ext cx="9144000" cy="6865954"/>
          </a:xfrm>
          <a:prstGeom prst="rect">
            <a:avLst/>
          </a:prstGeom>
          <a:noFill/>
        </p:spPr>
      </p:pic>
      <p:sp>
        <p:nvSpPr>
          <p:cNvPr id="4" name="Стрелка вправо 3">
            <a:hlinkClick r:id="" action="ppaction://hlinkshowjump?jump=firstslide"/>
          </p:cNvPr>
          <p:cNvSpPr/>
          <p:nvPr/>
        </p:nvSpPr>
        <p:spPr>
          <a:xfrm>
            <a:off x="357158" y="607220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285860"/>
            <a:ext cx="7715304" cy="1143008"/>
          </a:xfrm>
          <a:ln w="12700">
            <a:solidFill>
              <a:srgbClr val="0070C0"/>
            </a:solidFill>
          </a:ln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Расположите правильно  названия</a:t>
            </a:r>
            <a:b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улуса по годам образования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2714620"/>
            <a:ext cx="7715304" cy="285752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А)  </a:t>
            </a:r>
            <a:r>
              <a:rPr lang="ru-RU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Восточно-Кангаласский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Кангаласский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 Орджоникидзевский, </a:t>
            </a:r>
            <a:r>
              <a:rPr lang="ru-RU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Западно-Кангаласский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Хангаласский</a:t>
            </a:r>
            <a:endParaRPr lang="ru-RU" sz="3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Б) </a:t>
            </a:r>
            <a:r>
              <a:rPr lang="ru-RU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Кангаласский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 Орджоникидзевский , </a:t>
            </a:r>
            <a:r>
              <a:rPr lang="ru-RU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Восточно-Кангаласский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Западно-Кангаласский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  </a:t>
            </a:r>
            <a:r>
              <a:rPr lang="ru-RU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Хангаласский</a:t>
            </a:r>
            <a:endParaRPr lang="ru-RU" sz="3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В) </a:t>
            </a:r>
            <a:r>
              <a:rPr lang="ru-RU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Кангаласский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Восточно-Кангаласский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Западно-Кангаласский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Орджоникидзевский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Хангаласский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786182" y="5715016"/>
            <a:ext cx="1785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В)</a:t>
            </a:r>
            <a:endParaRPr lang="ru-RU" sz="4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1429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1. ИСТОРИЧЕСКИЕ СОБЫТИЯ </a:t>
            </a:r>
            <a:endParaRPr lang="ru-RU" sz="40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1214422"/>
            <a:ext cx="4500594" cy="392909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lvl="0" algn="l"/>
            <a:r>
              <a:rPr lang="sah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Старинное название Ленских Столбов 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А) </a:t>
            </a:r>
            <a:r>
              <a:rPr lang="ru-RU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Куллаты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Б) </a:t>
            </a:r>
            <a:r>
              <a:rPr lang="ru-RU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Лабыдьа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В) </a:t>
            </a:r>
            <a:r>
              <a:rPr lang="ru-RU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Туруук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Хайа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24" y="5105400"/>
            <a:ext cx="6400800" cy="1752600"/>
          </a:xfrm>
        </p:spPr>
        <p:txBody>
          <a:bodyPr>
            <a:normAutofit/>
          </a:bodyPr>
          <a:lstStyle/>
          <a:p>
            <a:r>
              <a:rPr lang="ru-RU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Лабыдьа</a:t>
            </a:r>
            <a:endParaRPr lang="ru-RU" sz="4000" dirty="0"/>
          </a:p>
        </p:txBody>
      </p:sp>
      <p:pic>
        <p:nvPicPr>
          <p:cNvPr id="1026" name="Picture 2" descr="C:\Users\Библиотека-4\Desktop\ДИПЛОМЫ\lenskie_stolby_11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2143116"/>
            <a:ext cx="4072338" cy="250033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21429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4. ГЕОГРАФИЧЕСКИЕ НАЗВАНИЯ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право 6">
            <a:hlinkClick r:id="" action="ppaction://hlinkshowjump?jump=firstslide"/>
          </p:cNvPr>
          <p:cNvSpPr/>
          <p:nvPr/>
        </p:nvSpPr>
        <p:spPr>
          <a:xfrm>
            <a:off x="357158" y="607220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1714488"/>
            <a:ext cx="7772400" cy="2814656"/>
          </a:xfr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>
            <a:normAutofit fontScale="90000"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В </a:t>
            </a:r>
            <a:r>
              <a:rPr lang="ru-RU" sz="3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Хангаласском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улусе было 7 церквей. В настоящее время сохранилась единственная церковь в первозданном виде, которую закончили отреставрировать в 2021 г. Как она называется и где сейчас находится?</a:t>
            </a:r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4414" y="4714884"/>
            <a:ext cx="6400800" cy="1752600"/>
          </a:xfrm>
        </p:spPr>
        <p:txBody>
          <a:bodyPr/>
          <a:lstStyle/>
          <a:p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Качикатская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Николаевская церковь, находится в с. К</a:t>
            </a:r>
            <a:r>
              <a:rPr lang="sah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үөрдэм (2 Жемкон</a:t>
            </a:r>
            <a:r>
              <a:rPr lang="sah-RU" dirty="0" smtClean="0">
                <a:solidFill>
                  <a:srgbClr val="002060"/>
                </a:solidFill>
              </a:rPr>
              <a:t>)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14290"/>
            <a:ext cx="914400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5. СКУЛЬПТУРНЫЕ И АРХИТЕКТУРНЫЕ ПАМЯТНИКИ</a:t>
            </a:r>
            <a:endParaRPr lang="ru-RU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Библиотека-4\Desktop\ШБ\КЗД\2022 год\38255bb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553620"/>
            <a:ext cx="7715304" cy="5786479"/>
          </a:xfrm>
          <a:prstGeom prst="rect">
            <a:avLst/>
          </a:prstGeom>
          <a:noFill/>
        </p:spPr>
      </p:pic>
      <p:sp>
        <p:nvSpPr>
          <p:cNvPr id="4" name="Стрелка вправо 3">
            <a:hlinkClick r:id="" action="ppaction://hlinkshowjump?jump=firstslide"/>
          </p:cNvPr>
          <p:cNvSpPr/>
          <p:nvPr/>
        </p:nvSpPr>
        <p:spPr>
          <a:xfrm>
            <a:off x="357158" y="607220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400435"/>
          </a:xfr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/>
          <a:lstStyle/>
          <a:p>
            <a:pPr algn="ctr"/>
            <a:r>
              <a:rPr lang="sah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Древний археологический памятник, где были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обнаружены стоянки древних людей на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хангаласской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земле?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А)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Тукулааны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Б)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Бүлтэгир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В)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Дириҥ Үрэх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14290"/>
            <a:ext cx="914400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5. СКУЛЬПТУРНЫЕ И АРХИТЕКТУРНЫЕ ПАМЯТНИКИ</a:t>
            </a:r>
            <a:endParaRPr lang="ru-RU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14612" y="5143512"/>
            <a:ext cx="35791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Дири</a:t>
            </a:r>
            <a:r>
              <a:rPr lang="sah-RU" sz="4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ҥ Үрэх </a:t>
            </a:r>
            <a:endParaRPr lang="ru-RU" sz="4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329378" cy="1143000"/>
          </a:xfrm>
        </p:spPr>
        <p:txBody>
          <a:bodyPr/>
          <a:lstStyle/>
          <a:p>
            <a:pPr eaLnBrk="1" hangingPunct="1"/>
            <a:r>
              <a:rPr lang="ru-RU" altLang="ru-RU" dirty="0" smtClean="0"/>
              <a:t>               </a:t>
            </a:r>
            <a:r>
              <a:rPr lang="ru-RU" altLang="ru-RU" b="1" dirty="0" err="1" smtClean="0">
                <a:solidFill>
                  <a:srgbClr val="C00000"/>
                </a:solidFill>
                <a:latin typeface="Monotype Corsiva" pitchFamily="66" charset="0"/>
              </a:rPr>
              <a:t>Диринг</a:t>
            </a:r>
            <a:r>
              <a:rPr lang="ru-RU" altLang="ru-RU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altLang="ru-RU" b="1" dirty="0" err="1" smtClean="0">
                <a:solidFill>
                  <a:srgbClr val="C00000"/>
                </a:solidFill>
                <a:latin typeface="Monotype Corsiva" pitchFamily="66" charset="0"/>
              </a:rPr>
              <a:t>Юрях</a:t>
            </a:r>
            <a:endParaRPr lang="ru-RU" altLang="ru-RU" b="1" dirty="0" smtClean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47107" name="Содержимое 2"/>
          <p:cNvSpPr>
            <a:spLocks noGrp="1"/>
          </p:cNvSpPr>
          <p:nvPr>
            <p:ph idx="1"/>
          </p:nvPr>
        </p:nvSpPr>
        <p:spPr>
          <a:xfrm>
            <a:off x="428596" y="1571612"/>
            <a:ext cx="3960811" cy="4389437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alt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Одна из древнейших стоянок человека, обнаруженная археологом Ю.А. </a:t>
            </a:r>
            <a:r>
              <a:rPr lang="ru-RU" alt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Мочановым</a:t>
            </a:r>
            <a:r>
              <a:rPr lang="ru-RU" alt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1982 году. Там были найдены самые древние орудия труда. Судя по всему, возраст стоянки составляет более трех миллионов лет</a:t>
            </a:r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500174"/>
            <a:ext cx="4081523" cy="221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4000504"/>
            <a:ext cx="4000528" cy="2222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l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А) </a:t>
            </a:r>
            <a:r>
              <a:rPr lang="ru-RU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Тукулааны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песчаные дюны на берегу р. Лена</a:t>
            </a:r>
            <a:b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Б) </a:t>
            </a:r>
            <a:r>
              <a:rPr lang="ru-RU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Бүлтэгир 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усадьба семьи Ксенофонтовых рядом с селом Чкалов</a:t>
            </a:r>
            <a:b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трелка вправо 4">
            <a:hlinkClick r:id="" action="ppaction://hlinkshowjump?jump=firstslide"/>
          </p:cNvPr>
          <p:cNvSpPr/>
          <p:nvPr/>
        </p:nvSpPr>
        <p:spPr>
          <a:xfrm>
            <a:off x="1142976" y="564357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:\БУ Год исторической памяти\5. Архитектурные и скульптурные памятники\Хангаласский\IMG-20220312-WA0005.jpg"/>
          <p:cNvPicPr>
            <a:picLocks noChangeAspect="1" noChangeArrowheads="1"/>
          </p:cNvPicPr>
          <p:nvPr/>
        </p:nvPicPr>
        <p:blipFill>
          <a:blip r:embed="rId2"/>
          <a:srcRect t="21875"/>
          <a:stretch>
            <a:fillRect/>
          </a:stretch>
        </p:blipFill>
        <p:spPr bwMode="auto">
          <a:xfrm>
            <a:off x="357158" y="1214422"/>
            <a:ext cx="8358246" cy="491272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347864" y="1715107"/>
            <a:ext cx="785818" cy="50006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00298" y="428604"/>
            <a:ext cx="4826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ah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Кому установлен памятник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42852"/>
            <a:ext cx="914400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5. СКУЛЬПТУРНЫЕ И АРХИТЕКТУРНЫЕ ПАМЯТНИКИ</a:t>
            </a:r>
            <a:endParaRPr lang="ru-RU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57290" y="5715016"/>
            <a:ext cx="6548203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3.Кому посвящен памятник? </a:t>
            </a:r>
            <a:endParaRPr 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:\БУ Год исторической памяти\5. Архитектурные и скульптурные памятники\Хангаласский\IMG-20220312-WA000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8294713" cy="62404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8774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ru-RU" sz="20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Скульптурный мемориал первым комсомольцам, героически </a:t>
            </a:r>
          </a:p>
          <a:p>
            <a:pPr algn="ctr"/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погибшим во время Гражданской войны 1922 года, </a:t>
            </a:r>
          </a:p>
          <a:p>
            <a:pPr algn="ctr"/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обновлен и открыт в ноябре 2017 г.</a:t>
            </a:r>
          </a:p>
          <a:p>
            <a:pPr algn="ctr"/>
            <a:r>
              <a:rPr lang="ru-RU" sz="2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5-конечная звезда 5">
            <a:hlinkClick r:id="" action="ppaction://hlinkshowjump?jump=firstslide"/>
          </p:cNvPr>
          <p:cNvSpPr/>
          <p:nvPr/>
        </p:nvSpPr>
        <p:spPr>
          <a:xfrm>
            <a:off x="1000100" y="5500702"/>
            <a:ext cx="107157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72198" y="2214554"/>
            <a:ext cx="2428892" cy="1470025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4.Кому посвящен памятник?</a:t>
            </a:r>
            <a:endParaRPr lang="ru-RU" sz="3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57224" y="5214950"/>
            <a:ext cx="7715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Революционеру, </a:t>
            </a:r>
            <a:r>
              <a:rPr lang="ru-RU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политссыльному</a:t>
            </a:r>
            <a:r>
              <a:rPr lang="ru-RU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Серго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Орджоникидзе (Григорий Константинович) (1886 – 1937</a:t>
            </a:r>
            <a:r>
              <a:rPr lang="ru-RU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). В 1916-17 годах он отбывал ссылку в Покровске.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6" descr="Рисунок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67" t="12278"/>
          <a:stretch>
            <a:fillRect/>
          </a:stretch>
        </p:blipFill>
        <p:spPr bwMode="auto">
          <a:xfrm>
            <a:off x="2928926" y="1142984"/>
            <a:ext cx="3011826" cy="401160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142852"/>
            <a:ext cx="914400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5. СКУЛЬПТУРНЫЕ И АРХИТЕКТУРНЫЕ ПАМЯТНИКИ</a:t>
            </a:r>
            <a:endParaRPr lang="ru-RU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5-конечная звезда 7">
            <a:hlinkClick r:id="" action="ppaction://hlinkshowjump?jump=firstslide"/>
          </p:cNvPr>
          <p:cNvSpPr/>
          <p:nvPr/>
        </p:nvSpPr>
        <p:spPr>
          <a:xfrm>
            <a:off x="357158" y="3929066"/>
            <a:ext cx="107157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483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Библиотека-4\Desktop\ДИПЛОМЫ\pamyatnik_bratyam_gavriilu_i_pavlu_ksenofontovym.jpg"/>
          <p:cNvPicPr>
            <a:picLocks noChangeAspect="1" noChangeArrowheads="1"/>
          </p:cNvPicPr>
          <p:nvPr/>
        </p:nvPicPr>
        <p:blipFill>
          <a:blip r:embed="rId2"/>
          <a:srcRect l="7407" t="12346" r="7407"/>
          <a:stretch>
            <a:fillRect/>
          </a:stretch>
        </p:blipFill>
        <p:spPr bwMode="auto">
          <a:xfrm>
            <a:off x="2000232" y="1285860"/>
            <a:ext cx="4929222" cy="507209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500430" y="3786190"/>
            <a:ext cx="1571636" cy="914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57224" y="5357826"/>
            <a:ext cx="78581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ah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Братьям Гавриилу Васильевичу, Павлу Васильевичу Ксенофонтовым 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42852"/>
            <a:ext cx="914400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5. СКУЛЬПТУРНЫЕ И АРХИТЕКТУРНЫЕ ПАМЯТНИКИ</a:t>
            </a:r>
            <a:endParaRPr lang="ru-RU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500174"/>
            <a:ext cx="4614866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Названия улуса 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500034" y="3286124"/>
            <a:ext cx="6929486" cy="3286124"/>
          </a:xfrm>
        </p:spPr>
        <p:txBody>
          <a:bodyPr>
            <a:normAutofit fontScale="92500" lnSpcReduction="20000"/>
          </a:bodyPr>
          <a:lstStyle/>
          <a:p>
            <a:pPr marL="609600" indent="-609600" algn="just" eaLnBrk="1" hangingPunct="1">
              <a:buFontTx/>
              <a:buAutoNum type="arabicPeriod"/>
            </a:pP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Кангаласский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09600" indent="-609600" algn="just" eaLnBrk="1" hangingPunct="1">
              <a:buFontTx/>
              <a:buAutoNum type="arabicPeriod"/>
            </a:pP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Западно-Кангаласский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Восточно-Кангаласский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(1860) </a:t>
            </a:r>
          </a:p>
          <a:p>
            <a:pPr marL="609600" indent="-609600" algn="just" eaLnBrk="1" hangingPunct="1">
              <a:buFontTx/>
              <a:buAutoNum type="arabicPeriod"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Западно-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Кангаласский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(1930), центр Покровск</a:t>
            </a:r>
          </a:p>
          <a:p>
            <a:pPr marL="609600" indent="-609600" algn="just" eaLnBrk="1" hangingPunct="1">
              <a:buFontTx/>
              <a:buAutoNum type="arabicPeriod"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Орджоникидзевский (1937)</a:t>
            </a:r>
          </a:p>
          <a:p>
            <a:pPr marL="609600" indent="-609600" algn="just" eaLnBrk="1" hangingPunct="1">
              <a:buFontTx/>
              <a:buAutoNum type="arabicPeriod"/>
            </a:pP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Хангаласский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(1992) </a:t>
            </a:r>
          </a:p>
          <a:p>
            <a:pPr marL="609600" indent="-609600" eaLnBrk="1" hangingPunct="1"/>
            <a:endParaRPr lang="ru-RU" sz="3600" i="1" dirty="0" smtClean="0">
              <a:solidFill>
                <a:srgbClr val="0000CC"/>
              </a:solidFill>
            </a:endParaRPr>
          </a:p>
        </p:txBody>
      </p:sp>
      <p:pic>
        <p:nvPicPr>
          <p:cNvPr id="5" name="Picture 5" descr="Ханала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014721"/>
            <a:ext cx="3286148" cy="2464611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285728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1. ИСТОРИЧЕСКИЕ СОБЫТИЯ </a:t>
            </a:r>
            <a:endParaRPr lang="ru-RU" sz="40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право 6">
            <a:hlinkClick r:id="" action="ppaction://hlinkshowjump?jump=firstslide"/>
          </p:cNvPr>
          <p:cNvSpPr/>
          <p:nvPr/>
        </p:nvSpPr>
        <p:spPr>
          <a:xfrm>
            <a:off x="7358082" y="585789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G:\БУ Год исторической памяти\Безымянны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2413" y="-204788"/>
            <a:ext cx="9648826" cy="7267576"/>
          </a:xfrm>
          <a:prstGeom prst="rect">
            <a:avLst/>
          </a:prstGeom>
          <a:noFill/>
        </p:spPr>
      </p:pic>
      <p:sp>
        <p:nvSpPr>
          <p:cNvPr id="6" name="Стрелка вправо 5">
            <a:hlinkClick r:id="" action="ppaction://hlinkshowjump?jump=firstslide"/>
          </p:cNvPr>
          <p:cNvSpPr/>
          <p:nvPr/>
        </p:nvSpPr>
        <p:spPr>
          <a:xfrm>
            <a:off x="500034" y="6072206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Библиотека-4\Desktop\ДИПЛОМЫ\e2d8e80512259f01911f286e2ea15e3949eadbde.jpg"/>
          <p:cNvPicPr>
            <a:picLocks noChangeAspect="1" noChangeArrowheads="1"/>
          </p:cNvPicPr>
          <p:nvPr/>
        </p:nvPicPr>
        <p:blipFill>
          <a:blip r:embed="rId2"/>
          <a:srcRect t="19371" b="12259"/>
          <a:stretch>
            <a:fillRect/>
          </a:stretch>
        </p:blipFill>
        <p:spPr bwMode="auto">
          <a:xfrm>
            <a:off x="1000100" y="1357298"/>
            <a:ext cx="3995292" cy="409535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57818" y="2786058"/>
            <a:ext cx="3429024" cy="928694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 Как называется? </a:t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Где находится? 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5643554"/>
            <a:ext cx="8072494" cy="121444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июне 2014 года в местности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Куллаты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на границе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Хангаласского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улуса, в торжественной обстановке была открыта стела Орла – тотема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хангаласцев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85728"/>
            <a:ext cx="914400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5. СКУЛЬПТУРНЫЕ И АРХИТЕКТУРНЫЕ ПАМЯТНИКИ</a:t>
            </a:r>
            <a:endParaRPr lang="ru-RU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Равнобедренный треугольник 8">
            <a:hlinkClick r:id="" action="ppaction://hlinkshowjump?jump=firstslide"/>
          </p:cNvPr>
          <p:cNvSpPr/>
          <p:nvPr/>
        </p:nvSpPr>
        <p:spPr>
          <a:xfrm>
            <a:off x="285720" y="6072206"/>
            <a:ext cx="785786" cy="55721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071546"/>
            <a:ext cx="8229600" cy="4525963"/>
          </a:xfr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r>
              <a:rPr lang="sah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1.Первый лётчик-истребитель из якутов,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полковник авиации, кавалер двух орденов Красной Звезды, ордена Отечественной войны II степени, первый летчик-истребитель Якутии, заслуженный работник народного хозяйства РС(Я)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А)Ларионов Иван Фёдорович 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Б)Никифоров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Исай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Прокопьевич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В) Фёдоров Иван Афанасьевич 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285728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6. ОНИ ПЕРВЫЕ</a:t>
            </a:r>
            <a:endParaRPr lang="ru-RU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736" y="5786454"/>
            <a:ext cx="5620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ah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В) Ф</a:t>
            </a:r>
            <a:r>
              <a:rPr lang="ru-RU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ёдоров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Иван Афанасьевич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Библиотека-4\Desktop\ДИПЛОМЫ\alleya_slavy_kurgan_slavy_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1072922" y="1000108"/>
            <a:ext cx="3952878" cy="3952878"/>
          </a:xfrm>
          <a:prstGeom prst="rect">
            <a:avLst/>
          </a:prstGeom>
          <a:noFill/>
        </p:spPr>
      </p:pic>
      <p:pic>
        <p:nvPicPr>
          <p:cNvPr id="4" name="Picture 2" descr="C:\Users\Библиотека-4\Downloads\Screenshot_20220311-141642_Yandex.jpg"/>
          <p:cNvPicPr>
            <a:picLocks noChangeAspect="1" noChangeArrowheads="1"/>
          </p:cNvPicPr>
          <p:nvPr/>
        </p:nvPicPr>
        <p:blipFill>
          <a:blip r:embed="rId3"/>
          <a:srcRect t="31250" b="27734"/>
          <a:stretch>
            <a:fillRect/>
          </a:stretch>
        </p:blipFill>
        <p:spPr bwMode="auto">
          <a:xfrm>
            <a:off x="0" y="190474"/>
            <a:ext cx="9144000" cy="6667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G:\БУ Год исторической памяти\6. Они были первыми\Безымянный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410369"/>
            <a:ext cx="8215370" cy="61676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428736"/>
            <a:ext cx="8143932" cy="3214710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А) </a:t>
            </a:r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Ларионов Иван Фёдорович - 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полковник, участник ВОВ, первый военный комиссар ЯАССР</a:t>
            </a:r>
            <a:b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Б) </a:t>
            </a:r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Никифоров </a:t>
            </a:r>
            <a:r>
              <a:rPr lang="ru-RU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Исай</a:t>
            </a:r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Прокопьевич - 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писатель-фронтовик</a:t>
            </a:r>
            <a:b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8662" y="5715016"/>
            <a:ext cx="6400800" cy="1752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5-конечная звезда 3">
            <a:hlinkClick r:id="" action="ppaction://hlinkshowjump?jump=firstslide"/>
          </p:cNvPr>
          <p:cNvSpPr/>
          <p:nvPr/>
        </p:nvSpPr>
        <p:spPr>
          <a:xfrm>
            <a:off x="571472" y="5143512"/>
            <a:ext cx="107157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257559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sah-RU" sz="4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4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Первый якутский хормейстер, основоположник хорового искусства</a:t>
            </a:r>
          </a:p>
          <a:p>
            <a:r>
              <a:rPr lang="ru-RU" sz="4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А) Скрябин Адам Васильевич</a:t>
            </a:r>
          </a:p>
          <a:p>
            <a:r>
              <a:rPr lang="ru-RU" sz="4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Б)  Неустроев Константин  </a:t>
            </a:r>
            <a:r>
              <a:rPr lang="ru-RU" sz="4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Гаврилович-Урсик</a:t>
            </a:r>
            <a:endParaRPr lang="ru-RU" sz="4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В) Скрябин Иван Николаевич</a:t>
            </a:r>
          </a:p>
          <a:p>
            <a:pPr algn="ctr"/>
            <a:endParaRPr lang="ru-RU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85728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6. ОНИ ПЕРВЫЕ</a:t>
            </a:r>
            <a:endParaRPr lang="ru-RU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85918" y="5429264"/>
            <a:ext cx="58913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Скрябин Адам Васильевич</a:t>
            </a:r>
          </a:p>
          <a:p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Советский хоровой дирижёр, фольклорист, самодеятельный композитор (1896-1938) 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G:\БУ Год исторической памяти\6. Они были первыми\Безымянный.png"/>
          <p:cNvPicPr>
            <a:picLocks noChangeAspect="1" noChangeArrowheads="1"/>
          </p:cNvPicPr>
          <p:nvPr/>
        </p:nvPicPr>
        <p:blipFill>
          <a:blip r:embed="rId2"/>
          <a:srcRect l="53376" r="2980"/>
          <a:stretch>
            <a:fillRect/>
          </a:stretch>
        </p:blipFill>
        <p:spPr bwMode="auto">
          <a:xfrm>
            <a:off x="785786" y="1643050"/>
            <a:ext cx="4978660" cy="404545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072198" y="2071678"/>
            <a:ext cx="264320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2021 год в сфере культуры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Хангаласского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улуса  был объявлен Годом музыки — Годом Адама Васильевича Скрябина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472518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Неустроев Константин  </a:t>
            </a:r>
            <a:r>
              <a:rPr lang="ru-RU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Гаврилович-Урсик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первый учёный из якутов </a:t>
            </a:r>
          </a:p>
          <a:p>
            <a:pPr>
              <a:buFont typeface="Wingdings" pitchFamily="2" charset="2"/>
              <a:buChar char="ü"/>
            </a:pP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Скрябин Иван Николаевич – первый нарком здравоохранения ЯАССР</a:t>
            </a:r>
            <a:endParaRPr lang="ru-RU" sz="3600" dirty="0"/>
          </a:p>
        </p:txBody>
      </p:sp>
      <p:sp>
        <p:nvSpPr>
          <p:cNvPr id="4" name="Стрелка вправо 3">
            <a:hlinkClick r:id="" action="ppaction://hlinkshowjump?jump=firstslide"/>
          </p:cNvPr>
          <p:cNvSpPr/>
          <p:nvPr/>
        </p:nvSpPr>
        <p:spPr>
          <a:xfrm>
            <a:off x="642910" y="578645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857364"/>
            <a:ext cx="8229600" cy="2143140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pPr algn="ctr"/>
            <a:r>
              <a:rPr lang="sah-RU" sz="4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Краевед, писатель, поэт, ставший первым народным </a:t>
            </a:r>
            <a:br>
              <a:rPr lang="sah-RU" sz="4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ah-RU" sz="4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писателем Якутии из Хангаласского улуса</a:t>
            </a:r>
            <a:endParaRPr lang="ru-RU" sz="4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85728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6. ОНИ ПЕРВЫЕ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8728" y="4429132"/>
            <a:ext cx="657494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ah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Павел Николаевич Харитонов</a:t>
            </a:r>
          </a:p>
          <a:p>
            <a:pPr algn="ctr"/>
            <a:r>
              <a:rPr lang="sah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-Ойуку, 2019 год</a:t>
            </a:r>
            <a:endParaRPr lang="ru-RU" sz="3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328998"/>
          </a:xfr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1885 г. польский этнограф, писатель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В.Л.Серошевский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Западно-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Кангаласском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улусе провел несколько недель. За проведенное в ссылке время собрал богатый фактический материал,  который лег в основу его научного труда. Какого? 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285728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1. ИСТОРИЧЕСКИЕ СОБЫТИЯ </a:t>
            </a:r>
            <a:endParaRPr lang="ru-RU" sz="40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71802" y="5214950"/>
            <a:ext cx="24737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«Якуты»</a:t>
            </a:r>
            <a:endParaRPr lang="ru-RU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714488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Библиотека-4\Desktop\ДИПЛОМЫ\8efmlermr4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428604"/>
            <a:ext cx="3857652" cy="5786479"/>
          </a:xfrm>
          <a:prstGeom prst="rect">
            <a:avLst/>
          </a:prstGeom>
          <a:noFill/>
        </p:spPr>
      </p:pic>
      <p:sp>
        <p:nvSpPr>
          <p:cNvPr id="5" name="Стрелка вправо 4">
            <a:hlinkClick r:id="" action="ppaction://hlinkshowjump?jump=firstslide"/>
          </p:cNvPr>
          <p:cNvSpPr/>
          <p:nvPr/>
        </p:nvSpPr>
        <p:spPr>
          <a:xfrm>
            <a:off x="642910" y="557214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214422"/>
            <a:ext cx="8229600" cy="3571900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sah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Первый учитель из якутов, уроженец 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Мальжагара</a:t>
            </a:r>
            <a:endParaRPr lang="ru-RU" sz="4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А) Григорий Попов</a:t>
            </a:r>
          </a:p>
          <a:p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Б) Назар Борисов</a:t>
            </a:r>
          </a:p>
          <a:p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В) Николай </a:t>
            </a:r>
            <a:r>
              <a:rPr lang="ru-RU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Припузов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85728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6. ОНИ ПЕРВЫЕ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28860" y="5286388"/>
            <a:ext cx="36424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Назар</a:t>
            </a: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Борисов</a:t>
            </a:r>
            <a:endParaRPr lang="ru-RU" sz="4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G:\БУ Год исторической памяти\6. Они были первыми\Первый учитель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65195" cy="6858000"/>
          </a:xfrm>
          <a:prstGeom prst="rect">
            <a:avLst/>
          </a:prstGeom>
          <a:noFill/>
        </p:spPr>
      </p:pic>
      <p:sp>
        <p:nvSpPr>
          <p:cNvPr id="4" name="Стрелка вправо 3">
            <a:hlinkClick r:id="" action="ppaction://hlinkshowjump?jump=firstslide"/>
          </p:cNvPr>
          <p:cNvSpPr/>
          <p:nvPr/>
        </p:nvSpPr>
        <p:spPr>
          <a:xfrm>
            <a:off x="357158" y="607220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14486"/>
          </a:xfr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sah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Первый генерал из якутян, участник 3-х войн</a:t>
            </a:r>
            <a:endParaRPr lang="ru-RU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85728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6. ОНИ ПЕРВЫЕ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5786" y="3714752"/>
            <a:ext cx="75450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ah-RU" sz="4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Притузов Андрей Иванович</a:t>
            </a:r>
            <a:endParaRPr lang="ru-RU" sz="4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Библиотека-4\Desktop\ШБ\КЗД\2022 год\free-png.ru-2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64" y="5000636"/>
            <a:ext cx="2197249" cy="1385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17" descr="DSC006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857232"/>
            <a:ext cx="2574923" cy="4355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2910" y="214290"/>
            <a:ext cx="81439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Андрей Иванович </a:t>
            </a:r>
            <a:r>
              <a:rPr lang="ru-RU" sz="3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Притузов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(1895 – 1977)</a:t>
            </a:r>
            <a:endParaRPr lang="ru-RU" sz="32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4744" y="2214554"/>
            <a:ext cx="5180671" cy="2943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357686" y="5286389"/>
            <a:ext cx="4000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Установлен 27.10.2015.  Скульптор – Афанасий Романов</a:t>
            </a:r>
          </a:p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5214950"/>
            <a:ext cx="30718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Памятник выполнен в 1982 году, скульптор Н. Бабенко (г. Москва).Установлен на Кургане Славы</a:t>
            </a:r>
            <a:endParaRPr lang="ru-RU" dirty="0" smtClean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img131"/>
          <p:cNvPicPr>
            <a:picLocks noChangeAspect="1" noChangeArrowheads="1"/>
          </p:cNvPicPr>
          <p:nvPr/>
        </p:nvPicPr>
        <p:blipFill>
          <a:blip r:embed="rId5"/>
          <a:srcRect l="10950" t="41525" r="69086" b="39867"/>
          <a:stretch>
            <a:fillRect/>
          </a:stretch>
        </p:blipFill>
        <p:spPr>
          <a:xfrm>
            <a:off x="3357554" y="1000108"/>
            <a:ext cx="1643074" cy="2288736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072066" y="1428736"/>
            <a:ext cx="3808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Захоронен в родном Покровске,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высоком берегу р. Лена в 1977 г. 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5-конечная звезда 9">
            <a:hlinkClick r:id="" action="ppaction://hlinkshowjump?jump=firstslide"/>
          </p:cNvPr>
          <p:cNvSpPr/>
          <p:nvPr/>
        </p:nvSpPr>
        <p:spPr>
          <a:xfrm>
            <a:off x="4143372" y="5857892"/>
            <a:ext cx="914400" cy="914400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22719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indows 7\Desktop\Медиаурок-викторина Якутия\Урок\3. Личности\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989"/>
          <a:stretch>
            <a:fillRect/>
          </a:stretch>
        </p:blipFill>
        <p:spPr bwMode="auto">
          <a:xfrm>
            <a:off x="785786" y="1142984"/>
            <a:ext cx="5786478" cy="401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86578" y="2000240"/>
            <a:ext cx="2000264" cy="1643074"/>
          </a:xfrm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 Кто это?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42910" y="5429264"/>
            <a:ext cx="78704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Устинова Варвара Михайловна, лесничий, первая женщина,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удостоенная  Звания Героя Труда из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Хангаласского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улуса (2017 с.)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21429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6. ОНИ ПЕРВЫЕ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право 6">
            <a:hlinkClick r:id="" action="ppaction://hlinkshowjump?jump=firstslide"/>
          </p:cNvPr>
          <p:cNvSpPr/>
          <p:nvPr/>
        </p:nvSpPr>
        <p:spPr>
          <a:xfrm>
            <a:off x="357158" y="607220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237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785926"/>
            <a:ext cx="7772400" cy="1470025"/>
          </a:xfr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Какой элемент герба РС(Я) имеется в гербе улуса?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Знаки-ромбики</a:t>
            </a:r>
            <a:endParaRPr lang="ru-RU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1429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6. ОТГАДАЙТЕ ПРЕДМЕТ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Герб утвержден в 2005 г. Автор – Фёдоров </a:t>
            </a:r>
            <a:r>
              <a:rPr lang="ru-RU" dirty="0" err="1" smtClean="0">
                <a:solidFill>
                  <a:srgbClr val="002060"/>
                </a:solidFill>
              </a:rPr>
              <a:t>Прокопий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4876" y="1600200"/>
            <a:ext cx="3971924" cy="4525963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Геральдическое описание герба гласит: «В лазоревом поле орёл с распростёртыми крыльями, сидящий на вершине древа жизни </a:t>
            </a:r>
            <a:r>
              <a:rPr lang="ru-RU" dirty="0" err="1" smtClean="0">
                <a:solidFill>
                  <a:srgbClr val="002060"/>
                </a:solidFill>
              </a:rPr>
              <a:t>Аал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Луук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Мас</a:t>
            </a:r>
            <a:r>
              <a:rPr lang="ru-RU" dirty="0" smtClean="0">
                <a:solidFill>
                  <a:srgbClr val="002060"/>
                </a:solidFill>
              </a:rPr>
              <a:t>. Во главе семь серебряных дугообразно расположенных якутских алмазов»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Picture 4" descr="F:\ФОТО\Coat_of_Arms_of_Khangalassky_rayon_(Yakutia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0034" y="1571612"/>
            <a:ext cx="3969075" cy="3783960"/>
          </a:xfrm>
          <a:prstGeom prst="rect">
            <a:avLst/>
          </a:prstGeom>
          <a:noFill/>
        </p:spPr>
      </p:pic>
      <p:sp>
        <p:nvSpPr>
          <p:cNvPr id="5" name="Стрелка вправо 4">
            <a:hlinkClick r:id="" action="ppaction://hlinkshowjump?jump=firstslide"/>
          </p:cNvPr>
          <p:cNvSpPr/>
          <p:nvPr/>
        </p:nvSpPr>
        <p:spPr>
          <a:xfrm>
            <a:off x="357158" y="607220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714489"/>
            <a:ext cx="8229600" cy="2214578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lvl="0" algn="ctr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Самая почитаемая птица, тотем </a:t>
            </a:r>
            <a:r>
              <a:rPr lang="ru-RU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хангаласцев</a:t>
            </a:r>
            <a:endParaRPr lang="ru-RU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1429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6. ОТГАДАЙТЕ ПРЕДМЕТ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4529" y="4143380"/>
            <a:ext cx="7940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Беркут, орёл –</a:t>
            </a: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хотой, тойон </a:t>
            </a:r>
            <a:r>
              <a:rPr lang="ru-RU" sz="3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кыыл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ah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тойон көтөр</a:t>
            </a:r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июне 2014 года в местности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Куллаты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на границе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Хангаласского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улуса, в торжественной обстановке была открыта стела Орла – тотема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хангаласцев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pic>
        <p:nvPicPr>
          <p:cNvPr id="4" name="Picture 3" descr="G:\Животные Якутии\беркут хотой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3429000"/>
            <a:ext cx="3214710" cy="2411033"/>
          </a:xfrm>
          <a:prstGeom prst="rect">
            <a:avLst/>
          </a:prstGeom>
          <a:noFill/>
        </p:spPr>
      </p:pic>
      <p:pic>
        <p:nvPicPr>
          <p:cNvPr id="5" name="Picture 2" descr="C:\Users\Библиотека-4\Desktop\ДИПЛОМЫ\e2d8e80512259f01911f286e2ea15e3949eadbde.jpg"/>
          <p:cNvPicPr>
            <a:picLocks noChangeAspect="1" noChangeArrowheads="1"/>
          </p:cNvPicPr>
          <p:nvPr/>
        </p:nvPicPr>
        <p:blipFill>
          <a:blip r:embed="rId3"/>
          <a:srcRect t="19371" b="12259"/>
          <a:stretch>
            <a:fillRect/>
          </a:stretch>
        </p:blipFill>
        <p:spPr bwMode="auto">
          <a:xfrm>
            <a:off x="4643438" y="1714488"/>
            <a:ext cx="3995292" cy="4095355"/>
          </a:xfrm>
          <a:prstGeom prst="rect">
            <a:avLst/>
          </a:prstGeom>
          <a:noFill/>
        </p:spPr>
      </p:pic>
      <p:pic>
        <p:nvPicPr>
          <p:cNvPr id="6" name="Picture 4" descr="F:\ФОТО\Coat_of_Arms_of_Khangalassky_rayon_(Yakutia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85918" y="1643050"/>
            <a:ext cx="1857388" cy="1770761"/>
          </a:xfrm>
          <a:prstGeom prst="rect">
            <a:avLst/>
          </a:prstGeom>
          <a:noFill/>
        </p:spPr>
      </p:pic>
      <p:sp>
        <p:nvSpPr>
          <p:cNvPr id="7" name="Стрелка вправо 6">
            <a:hlinkClick r:id="" action="ppaction://hlinkshowjump?jump=firstslide"/>
          </p:cNvPr>
          <p:cNvSpPr/>
          <p:nvPr/>
        </p:nvSpPr>
        <p:spPr>
          <a:xfrm>
            <a:off x="357158" y="607220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96908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1. ИСТОРИЧЕСКИЕ СОБЫТИЯ </a:t>
            </a:r>
            <a:b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026" name="Picture 2" descr="C:\Users\Библиотека-4\Desktop\ДИПЛОМЫ\yakuty-opyt-etnograficheskogo-issledovaniya_51657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1357298"/>
            <a:ext cx="3357586" cy="4996408"/>
          </a:xfrm>
          <a:prstGeom prst="rect">
            <a:avLst/>
          </a:prstGeom>
          <a:noFill/>
        </p:spPr>
      </p:pic>
      <p:pic>
        <p:nvPicPr>
          <p:cNvPr id="1027" name="Picture 3" descr="C:\Users\Библиотека-4\Desktop\ДИПЛОМЫ\im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571612"/>
            <a:ext cx="3723872" cy="4702301"/>
          </a:xfrm>
          <a:prstGeom prst="rect">
            <a:avLst/>
          </a:prstGeom>
          <a:noFill/>
        </p:spPr>
      </p:pic>
      <p:sp>
        <p:nvSpPr>
          <p:cNvPr id="5" name="Стрелка вправо 4">
            <a:hlinkClick r:id="" action="ppaction://hlinkshowjump?jump=firstslide"/>
          </p:cNvPr>
          <p:cNvSpPr/>
          <p:nvPr/>
        </p:nvSpPr>
        <p:spPr>
          <a:xfrm>
            <a:off x="571472" y="578645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1285860"/>
            <a:ext cx="7772400" cy="2071702"/>
          </a:xfr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/>
          <a:lstStyle/>
          <a:p>
            <a:r>
              <a:rPr lang="sah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Как называются рисунки древних людей на скалах?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Писаницы</a:t>
            </a:r>
            <a:r>
              <a:rPr lang="ru-RU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1429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6. ОТГАДАЙТЕ ПРЕДМЕТ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Земля моя Ханг 5 кл\996363_4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28662" y="357166"/>
            <a:ext cx="7286676" cy="5461700"/>
          </a:xfrm>
          <a:noFill/>
        </p:spPr>
      </p:pic>
      <p:sp>
        <p:nvSpPr>
          <p:cNvPr id="5" name="Стрелка вправо 4">
            <a:hlinkClick r:id="" action="ppaction://hlinkshowjump?jump=firstslide"/>
          </p:cNvPr>
          <p:cNvSpPr/>
          <p:nvPr/>
        </p:nvSpPr>
        <p:spPr>
          <a:xfrm>
            <a:off x="357158" y="607220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571481"/>
            <a:ext cx="8501122" cy="1071569"/>
          </a:xfrm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Людям какой профессии принадлежат 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предметы на фотографии?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G:\БУ Год исторической памяти\7. Отгадайте предмет\20182609224514_1.jpg"/>
          <p:cNvPicPr>
            <a:picLocks noChangeAspect="1" noChangeArrowheads="1"/>
          </p:cNvPicPr>
          <p:nvPr/>
        </p:nvPicPr>
        <p:blipFill>
          <a:blip r:embed="rId2"/>
          <a:srcRect l="6316" t="12632" r="7368" b="11579"/>
          <a:stretch>
            <a:fillRect/>
          </a:stretch>
        </p:blipFill>
        <p:spPr bwMode="auto">
          <a:xfrm>
            <a:off x="1214414" y="1714488"/>
            <a:ext cx="6834235" cy="4000528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00034" y="5786454"/>
            <a:ext cx="832504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Ямщик - человек, занимающийся перевозками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гужевом транспорте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-14290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6. ОТГАДАЙТЕ ПРЕДМЕТ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трелка вправо 7">
            <a:hlinkClick r:id="" action="ppaction://hlinkshowjump?jump=firstslide"/>
          </p:cNvPr>
          <p:cNvSpPr/>
          <p:nvPr/>
        </p:nvSpPr>
        <p:spPr>
          <a:xfrm>
            <a:off x="357158" y="607220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allAtOnce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1643050"/>
            <a:ext cx="7772400" cy="1470025"/>
          </a:xfr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Завезённые из Канады в Буотаму животные</a:t>
            </a:r>
            <a:endParaRPr lang="ru-RU" sz="4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Бизоны </a:t>
            </a:r>
            <a:endParaRPr lang="ru-RU" sz="5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1429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6. ОТГАДАЙТЕ ПРЕДМЕТ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85728"/>
            <a:ext cx="7772400" cy="1285884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2006 г. первая партия бизонов была завезена из Канады. Всего было привезено  120. Сейчас они находятся в питомнике «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Усть-Буотама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5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F:\Земля моя Ханг 5 кл\IMG_20200223_211353-800x600.jpg"/>
          <p:cNvPicPr>
            <a:picLocks noChangeAspect="1" noChangeArrowheads="1"/>
          </p:cNvPicPr>
          <p:nvPr/>
        </p:nvPicPr>
        <p:blipFill>
          <a:blip r:embed="rId2"/>
          <a:srcRect b="10595"/>
          <a:stretch>
            <a:fillRect/>
          </a:stretch>
        </p:blipFill>
        <p:spPr bwMode="auto">
          <a:xfrm>
            <a:off x="1214414" y="1714488"/>
            <a:ext cx="7000924" cy="469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трелка вправо 4">
            <a:hlinkClick r:id="" action="ppaction://hlinkshowjump?jump=firstslide"/>
          </p:cNvPr>
          <p:cNvSpPr/>
          <p:nvPr/>
        </p:nvSpPr>
        <p:spPr>
          <a:xfrm>
            <a:off x="357158" y="607220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928670"/>
            <a:ext cx="7772400" cy="785818"/>
          </a:xfrm>
          <a:ln>
            <a:solidFill>
              <a:srgbClr val="0070C0"/>
            </a:solidFill>
          </a:ln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 Как называется это здание?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Библиотека-4\Desktop\ДИПЛОМЫ\img_00001_panorama_panorama_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857364"/>
            <a:ext cx="7286644" cy="364332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14810" y="2857496"/>
            <a:ext cx="914400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71472" y="5500702"/>
            <a:ext cx="828680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Хангаласский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улусный краеведческий музей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им. Г.В. Ксенофонтова</a:t>
            </a:r>
            <a:r>
              <a:rPr kumimoji="0" lang="ru-RU" sz="3200" b="1" i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21429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6. ОТГАДАЙТЕ ПРЕДМЕТ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allAtOnce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 </a:t>
            </a:r>
            <a:r>
              <a:rPr lang="ru-RU" sz="2700" dirty="0" smtClean="0">
                <a:solidFill>
                  <a:srgbClr val="002060"/>
                </a:solidFill>
              </a:rPr>
              <a:t>Музей основан в 1962 г. как Дом-музей Серго Орджоникидзе учителем-энтузиастом , заслуженным работником культуры РС (Я) С.Д. Ивановым.</a:t>
            </a:r>
            <a:endParaRPr lang="ru-RU" sz="2700" dirty="0">
              <a:solidFill>
                <a:srgbClr val="002060"/>
              </a:solidFill>
            </a:endParaRPr>
          </a:p>
        </p:txBody>
      </p:sp>
      <p:pic>
        <p:nvPicPr>
          <p:cNvPr id="14338" name="Picture 2" descr="C:\Users\Библиотека-4\Desktop\ДИПЛОМЫ\imgB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643050"/>
            <a:ext cx="5286412" cy="396480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57224" y="5857892"/>
            <a:ext cx="7444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Старое здание -амбулатория построено в 1912 году 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428604"/>
            <a:ext cx="7858180" cy="1143000"/>
          </a:xfrm>
        </p:spPr>
        <p:txBody>
          <a:bodyPr>
            <a:noAutofit/>
          </a:bodyPr>
          <a:lstStyle/>
          <a:p>
            <a:pPr algn="just"/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 февраля 1993 г. музею присвоено имя Г.В. Ксенофонтова. В 2014 году было построено и введено в эксплуатацию новое двухэтажное здание музея.</a:t>
            </a:r>
            <a:endParaRPr lang="ru-RU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Библиотека-4\Desktop\ДИПЛОМЫ\XXX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28794" y="2000240"/>
            <a:ext cx="5143536" cy="3908747"/>
          </a:xfrm>
          <a:prstGeom prst="rect">
            <a:avLst/>
          </a:prstGeom>
          <a:noFill/>
        </p:spPr>
      </p:pic>
      <p:sp>
        <p:nvSpPr>
          <p:cNvPr id="4" name="Стрелка вправо 3">
            <a:hlinkClick r:id="" action="ppaction://hlinkshowjump?jump=firstslide"/>
          </p:cNvPr>
          <p:cNvSpPr/>
          <p:nvPr/>
        </p:nvSpPr>
        <p:spPr>
          <a:xfrm>
            <a:off x="357158" y="607220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1571612"/>
            <a:ext cx="7629524" cy="1928826"/>
          </a:xfr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/>
          <a:lstStyle/>
          <a:p>
            <a:r>
              <a:rPr lang="sah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На какой долине стоит Покровск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6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Эркээни</a:t>
            </a:r>
            <a:r>
              <a:rPr lang="ru-RU" sz="6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6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1429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8. ПОКРОВСК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трелка вправо 4">
            <a:hlinkClick r:id="" action="ppaction://hlinkshowjump?jump=firstslide"/>
          </p:cNvPr>
          <p:cNvSpPr/>
          <p:nvPr/>
        </p:nvSpPr>
        <p:spPr>
          <a:xfrm>
            <a:off x="357158" y="607220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571480"/>
            <a:ext cx="7772400" cy="1470025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1285860"/>
            <a:ext cx="7786742" cy="3643338"/>
          </a:xfr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Год основания Покровска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А) 1662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Б) 1682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В) 1672</a:t>
            </a:r>
          </a:p>
          <a:p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00364" y="4929198"/>
            <a:ext cx="23711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Б) 1682</a:t>
            </a:r>
            <a:endParaRPr lang="ru-RU" sz="5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285728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8. ПОКРОВСК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право 5">
            <a:hlinkClick r:id="" action="ppaction://hlinkshowjump?jump=firstslide"/>
          </p:cNvPr>
          <p:cNvSpPr/>
          <p:nvPr/>
        </p:nvSpPr>
        <p:spPr>
          <a:xfrm>
            <a:off x="357158" y="607220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214422"/>
            <a:ext cx="7772400" cy="2143140"/>
          </a:xfrm>
          <a:ln w="12700">
            <a:solidFill>
              <a:srgbClr val="0070C0"/>
            </a:solidFill>
          </a:ln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Какая школа открылась в 1887 г.  в Покровске? </a:t>
            </a:r>
            <a:b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24" y="3886200"/>
            <a:ext cx="7358114" cy="17526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Церковно-приходская школа.</a:t>
            </a:r>
          </a:p>
          <a:p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135 лет -  первой школе (2022 год)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85728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1. ИСТОРИЧЕСКИЕ СОБЫТИЯ </a:t>
            </a:r>
            <a:endParaRPr lang="ru-RU" sz="40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714356"/>
            <a:ext cx="7772400" cy="1643074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3. В каком году Покровск получил статус города?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2143116"/>
            <a:ext cx="6400800" cy="1752600"/>
          </a:xfrm>
        </p:spPr>
        <p:txBody>
          <a:bodyPr>
            <a:noAutofit/>
          </a:bodyPr>
          <a:lstStyle/>
          <a:p>
            <a:pPr algn="l"/>
            <a:r>
              <a:rPr lang="ru-RU" sz="4000" dirty="0" smtClean="0">
                <a:solidFill>
                  <a:srgbClr val="002060"/>
                </a:solidFill>
              </a:rPr>
              <a:t>А) 1990</a:t>
            </a:r>
          </a:p>
          <a:p>
            <a:pPr algn="l"/>
            <a:r>
              <a:rPr lang="ru-RU" sz="4000" dirty="0" smtClean="0">
                <a:solidFill>
                  <a:srgbClr val="002060"/>
                </a:solidFill>
              </a:rPr>
              <a:t>Б) 1997</a:t>
            </a:r>
          </a:p>
          <a:p>
            <a:pPr algn="l"/>
            <a:r>
              <a:rPr lang="ru-RU" sz="4000" dirty="0" smtClean="0">
                <a:solidFill>
                  <a:srgbClr val="002060"/>
                </a:solidFill>
              </a:rPr>
              <a:t>В) 2003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1868" y="4714884"/>
            <a:ext cx="23278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C00000"/>
                </a:solidFill>
              </a:rPr>
              <a:t>Б) 1997</a:t>
            </a:r>
            <a:endParaRPr lang="ru-RU" sz="5400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1429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8. ПОКРОВСК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313143" y="179971"/>
            <a:ext cx="6131024" cy="1143000"/>
          </a:xfrm>
        </p:spPr>
        <p:txBody>
          <a:bodyPr/>
          <a:lstStyle/>
          <a:p>
            <a:pPr eaLnBrk="1" hangingPunct="1"/>
            <a:r>
              <a:rPr lang="ru-RU" i="1" dirty="0" smtClean="0">
                <a:solidFill>
                  <a:srgbClr val="0000CC"/>
                </a:solidFill>
              </a:rPr>
              <a:t>26 сентября 1997 года</a:t>
            </a:r>
            <a:r>
              <a:rPr lang="ru-RU" dirty="0" smtClean="0"/>
              <a:t> </a:t>
            </a:r>
          </a:p>
        </p:txBody>
      </p:sp>
      <p:pic>
        <p:nvPicPr>
          <p:cNvPr id="48131" name="Picture 4" descr="Рисунок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1696" y="2708920"/>
            <a:ext cx="4191000" cy="314642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48132" name="Picture 5" descr="Рисунок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3426338"/>
            <a:ext cx="3886200" cy="29845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48133" name="Picture 6" descr="Pokrovsk_coat_of_arms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7353300" y="1517404"/>
            <a:ext cx="1333500" cy="1714500"/>
          </a:xfrm>
          <a:noFill/>
        </p:spPr>
      </p:pic>
      <p:sp>
        <p:nvSpPr>
          <p:cNvPr id="6" name="Стрелка вправо 5">
            <a:hlinkClick r:id="" action="ppaction://hlinkshowjump?jump=firstslide"/>
          </p:cNvPr>
          <p:cNvSpPr/>
          <p:nvPr/>
        </p:nvSpPr>
        <p:spPr>
          <a:xfrm>
            <a:off x="357158" y="607220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696" y="584114"/>
            <a:ext cx="1409700" cy="190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2820" y="1391176"/>
            <a:ext cx="447975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герб г. Покровск утвержден в 2011 г.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– Анатолий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Келин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 стрелкой 4"/>
          <p:cNvCxnSpPr>
            <a:stCxn id="3" idx="1"/>
          </p:cNvCxnSpPr>
          <p:nvPr/>
        </p:nvCxnSpPr>
        <p:spPr>
          <a:xfrm flipH="1" flipV="1">
            <a:off x="2001396" y="1714341"/>
            <a:ext cx="541424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1214422"/>
            <a:ext cx="7815290" cy="3600474"/>
          </a:xfr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>
            <a:normAutofit fontScale="90000"/>
          </a:bodyPr>
          <a:lstStyle/>
          <a:p>
            <a:pPr lvl="0" algn="l"/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Древнее название месторасположения г. Покровска</a:t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А) </a:t>
            </a:r>
            <a:r>
              <a:rPr lang="ru-RU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Эргис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Б) </a:t>
            </a:r>
            <a:r>
              <a:rPr lang="ru-RU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Хоруол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Тумус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В) </a:t>
            </a:r>
            <a:r>
              <a:rPr lang="ru-RU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Эркээни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4857760"/>
            <a:ext cx="6400800" cy="1752600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002060"/>
                </a:solidFill>
              </a:rPr>
              <a:t>Б) </a:t>
            </a:r>
            <a:r>
              <a:rPr lang="ru-RU" sz="4400" dirty="0" err="1" smtClean="0">
                <a:solidFill>
                  <a:srgbClr val="002060"/>
                </a:solidFill>
              </a:rPr>
              <a:t>Хоруол</a:t>
            </a:r>
            <a:r>
              <a:rPr lang="ru-RU" sz="4400" dirty="0" smtClean="0">
                <a:solidFill>
                  <a:srgbClr val="002060"/>
                </a:solidFill>
              </a:rPr>
              <a:t> </a:t>
            </a:r>
            <a:r>
              <a:rPr lang="ru-RU" sz="4400" dirty="0" err="1" smtClean="0">
                <a:solidFill>
                  <a:srgbClr val="002060"/>
                </a:solidFill>
              </a:rPr>
              <a:t>Тумус</a:t>
            </a:r>
            <a:endParaRPr lang="ru-RU" sz="44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1429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8. ПОКРОВСК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трелка вправо 4">
            <a:hlinkClick r:id="" action="ppaction://hlinkshowjump?jump=firstslide"/>
          </p:cNvPr>
          <p:cNvSpPr/>
          <p:nvPr/>
        </p:nvSpPr>
        <p:spPr>
          <a:xfrm>
            <a:off x="357158" y="607220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142984"/>
            <a:ext cx="8229600" cy="4000528"/>
          </a:xfr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В 1950 году состоялось большое событие, которое облегчило тяжёлый ручной труд. Какое предприятие заработало в Покровске ?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А) Машинно-тракторная станция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Б) Электростанция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В) Газовое предприятие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8. ПОКРОВСК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7224" y="5286388"/>
            <a:ext cx="80010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Б) В здании церкви открылась первая электростанция</a:t>
            </a:r>
          </a:p>
          <a:p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285728"/>
            <a:ext cx="7772400" cy="1470025"/>
          </a:xfrm>
        </p:spPr>
        <p:txBody>
          <a:bodyPr>
            <a:noAutofit/>
          </a:bodyPr>
          <a:lstStyle/>
          <a:p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1500174"/>
            <a:ext cx="7786742" cy="3857652"/>
          </a:xfrm>
        </p:spPr>
        <p:txBody>
          <a:bodyPr>
            <a:noAutofit/>
          </a:bodyPr>
          <a:lstStyle/>
          <a:p>
            <a:pPr algn="l"/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А) Машинно-тракторная станция – 1933, в с. </a:t>
            </a:r>
            <a:r>
              <a:rPr lang="ru-RU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Октёмцы</a:t>
            </a:r>
            <a:endParaRPr lang="ru-RU" sz="3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Б) Электростанция – 1950 г., в п. Покровск </a:t>
            </a:r>
          </a:p>
          <a:p>
            <a:pPr algn="l"/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В) Газовое предприятие – в 1970 г. началась газификация в п. Покровск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трелка вправо 3">
            <a:hlinkClick r:id="" action="ppaction://hlinkshowjump?jump=firstslide"/>
          </p:cNvPr>
          <p:cNvSpPr/>
          <p:nvPr/>
        </p:nvSpPr>
        <p:spPr>
          <a:xfrm>
            <a:off x="357158" y="607220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785794"/>
            <a:ext cx="7772400" cy="1470025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 Самая первая улица Покровска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2357430"/>
            <a:ext cx="6400800" cy="2214578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А) Подгорная</a:t>
            </a:r>
          </a:p>
          <a:p>
            <a:pPr algn="l"/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Б) Орджоникидзе</a:t>
            </a:r>
          </a:p>
          <a:p>
            <a:pPr algn="l"/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В) Набережная 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43240" y="4643446"/>
            <a:ext cx="34725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А) Подгорная</a:t>
            </a:r>
            <a:endParaRPr lang="ru-RU" sz="4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21429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8. ПОКРОВСК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право 5">
            <a:hlinkClick r:id="" action="ppaction://hlinkshowjump?jump=firstslide"/>
          </p:cNvPr>
          <p:cNvSpPr/>
          <p:nvPr/>
        </p:nvSpPr>
        <p:spPr>
          <a:xfrm>
            <a:off x="357158" y="607220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1599</TotalTime>
  <Words>1929</Words>
  <Application>Microsoft Office PowerPoint</Application>
  <PresentationFormat>Экран (4:3)</PresentationFormat>
  <Paragraphs>320</Paragraphs>
  <Slides>95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95</vt:i4>
      </vt:variant>
    </vt:vector>
  </HeadingPairs>
  <TitlesOfParts>
    <vt:vector size="96" baseType="lpstr">
      <vt:lpstr>Тема Office</vt:lpstr>
      <vt:lpstr>Слайд 1</vt:lpstr>
      <vt:lpstr>1. Какое важное событие произошло в 1632 году? </vt:lpstr>
      <vt:lpstr>1. ИСТОРИЧЕСКИЕ СОБЫТИЯ</vt:lpstr>
      <vt:lpstr>Слайд 4</vt:lpstr>
      <vt:lpstr>     3. Расположите правильно  названия улуса по годам образования      </vt:lpstr>
      <vt:lpstr>Названия улуса </vt:lpstr>
      <vt:lpstr>Слайд 7</vt:lpstr>
      <vt:lpstr> 1. ИСТОРИЧЕСКИЕ СОБЫТИЯ  </vt:lpstr>
      <vt:lpstr>5. Какая школа открылась в 1887 г.  в Покровске?  </vt:lpstr>
      <vt:lpstr>В здании церкви открылась начальная  церковно-приходская школа  </vt:lpstr>
      <vt:lpstr>6. В 40-х годах наш улус становится центром строительной индустрии.   Какой завод был открыт в  1937 году, который  выпускал строительный материал?</vt:lpstr>
      <vt:lpstr> 1. В каком году погиб красный командир Нестор Каландаришвили вместе со своим штабом в засаде недалеко от Техтюра по дороге в Якутск?  </vt:lpstr>
      <vt:lpstr>Слайд 13</vt:lpstr>
      <vt:lpstr>Стела на месте Техтюрского боя  </vt:lpstr>
      <vt:lpstr>События Гражданской войны в Якутии, произошедшие в марте 1922 года, воссоздали в военно-исторической реконструкции в марте этого года. </vt:lpstr>
      <vt:lpstr>Слайд 16</vt:lpstr>
      <vt:lpstr>Слайд 17</vt:lpstr>
      <vt:lpstr> 2. В каком году вышел первый номер районной газеты “Знамя Советов”?  </vt:lpstr>
      <vt:lpstr>В 1940 году 7 ноября   «Советтар Знамялара»</vt:lpstr>
      <vt:lpstr>Слайд 20</vt:lpstr>
      <vt:lpstr> 3. В каком году открылась первая  школа в улусе под названием «Инородческое одноклассное училище»?  </vt:lpstr>
      <vt:lpstr>Слайд 22</vt:lpstr>
      <vt:lpstr> </vt:lpstr>
      <vt:lpstr>5. В каком году было возвращено исконное название нашему улусу? А) 1982 Б) 1992 В) 2002 </vt:lpstr>
      <vt:lpstr>6. Сколько лет исполнится в 2022 году Покровской средней  школе №1? </vt:lpstr>
      <vt:lpstr>В  здании каменной церкви была открыта  начальная церковно-приходская школа  </vt:lpstr>
      <vt:lpstr> 3. ВЫДАЮЩИЕСЯ ЛИЧНОСТИ  </vt:lpstr>
      <vt:lpstr>Слайд 28</vt:lpstr>
      <vt:lpstr>Слайд 29</vt:lpstr>
      <vt:lpstr>Слайд 30</vt:lpstr>
      <vt:lpstr>3. Какой якутский писатель в 1910-1912 гг.  работал у Барашкова домашним учителем? Знаменитые произведения ( в том числе «Письмо «Якутской интеллигенции») были написаны в это время</vt:lpstr>
      <vt:lpstr>Слайд 32</vt:lpstr>
      <vt:lpstr>Слайд 33</vt:lpstr>
      <vt:lpstr>Слайд 34</vt:lpstr>
      <vt:lpstr>Слайд 35</vt:lpstr>
      <vt:lpstr>Слайд 36</vt:lpstr>
      <vt:lpstr>Слайд 37</vt:lpstr>
      <vt:lpstr>1. Местность – источник экологически чистой воды </vt:lpstr>
      <vt:lpstr>Слайд 39</vt:lpstr>
      <vt:lpstr>2. Единственный в Восточной Сибири зоопарк</vt:lpstr>
      <vt:lpstr>Республиканский зоопарк «Орто-Дойду» был создан 26 января 2001 года по инициативе первого Президента  РС (Я)  Михаила Ефимовича Николаева </vt:lpstr>
      <vt:lpstr>Слайд 42</vt:lpstr>
      <vt:lpstr>Слайд 43</vt:lpstr>
      <vt:lpstr>Самолет АНТ-25</vt:lpstr>
      <vt:lpstr>Слайд 45</vt:lpstr>
      <vt:lpstr>Буотома – правый приток Лены. Длина 440 км. Исток реки находится на Алданском нагорье. Река принимает 60 притоков длиной более 10 км. В бассейне реки Буотама расположены свыше 200 озёр.  Около 30-40 тыс.лет назад здесь жили первобытные охотники  на мамонтов и бизонов.  </vt:lpstr>
      <vt:lpstr>Слайд 47</vt:lpstr>
      <vt:lpstr>Слайд 48</vt:lpstr>
      <vt:lpstr>Слайд 49</vt:lpstr>
      <vt:lpstr>6. Старинное название Ленских Столбов  А) Куллаты Б) Лабыдьа В) Туруук Хайа   </vt:lpstr>
      <vt:lpstr>1. В Хангаласском улусе было 7 церквей. В настоящее время сохранилась единственная церковь в первозданном виде, которую закончили отреставрировать в 2021 г. Как она называется и где сейчас находится?</vt:lpstr>
      <vt:lpstr>Слайд 52</vt:lpstr>
      <vt:lpstr>Слайд 53</vt:lpstr>
      <vt:lpstr>               Диринг Юрях</vt:lpstr>
      <vt:lpstr>Слайд 55</vt:lpstr>
      <vt:lpstr>Слайд 56</vt:lpstr>
      <vt:lpstr>Слайд 57</vt:lpstr>
      <vt:lpstr>4.Кому посвящен памятник?</vt:lpstr>
      <vt:lpstr>Слайд 59</vt:lpstr>
      <vt:lpstr>Слайд 60</vt:lpstr>
      <vt:lpstr>6. Как называется?  Где находится? </vt:lpstr>
      <vt:lpstr>Слайд 62</vt:lpstr>
      <vt:lpstr>Слайд 63</vt:lpstr>
      <vt:lpstr>Слайд 64</vt:lpstr>
      <vt:lpstr>   А) Ларионов Иван Фёдорович - полковник, участник ВОВ, первый военный комиссар ЯАССР Б) Никифоров Исай Прокопьевич - писатель-фронтовик  </vt:lpstr>
      <vt:lpstr>Слайд 66</vt:lpstr>
      <vt:lpstr>Советский хоровой дирижёр, фольклорист, самодеятельный композитор (1896-1938) 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6. Кто это?</vt:lpstr>
      <vt:lpstr>1. Какой элемент герба РС(Я) имеется в гербе улуса?</vt:lpstr>
      <vt:lpstr>Герб утвержден в 2005 г. Автор – Фёдоров Прокопий </vt:lpstr>
      <vt:lpstr>Слайд 78</vt:lpstr>
      <vt:lpstr>В июне 2014 года в местности Куллаты, на границе Хангаласского улуса, в торжественной обстановке была открыта стела Орла – тотема хангаласцев </vt:lpstr>
      <vt:lpstr>3. Как называются рисунки древних людей на скалах?</vt:lpstr>
      <vt:lpstr>Слайд 81</vt:lpstr>
      <vt:lpstr>4. Людям какой профессии принадлежат  предметы на фотографии?</vt:lpstr>
      <vt:lpstr>5. Завезённые из Канады в Буотаму животные</vt:lpstr>
      <vt:lpstr>В 2006 г. первая партия бизонов была завезена из Канады. Всего было привезено  120. Сейчас они находятся в питомнике «Усть-Буотама» </vt:lpstr>
      <vt:lpstr>6. Как называется это здание?</vt:lpstr>
      <vt:lpstr> Музей основан в 1962 г. как Дом-музей Серго Орджоникидзе учителем-энтузиастом , заслуженным работником культуры РС (Я) С.Д. Ивановым.</vt:lpstr>
      <vt:lpstr>19 февраля 1993 г. музею присвоено имя Г.В. Ксенофонтова. В 2014 году было построено и введено в эксплуатацию новое двухэтажное здание музея.</vt:lpstr>
      <vt:lpstr>1. На какой долине стоит Покровск? </vt:lpstr>
      <vt:lpstr> </vt:lpstr>
      <vt:lpstr>3. В каком году Покровск получил статус города? </vt:lpstr>
      <vt:lpstr>26 сентября 1997 года </vt:lpstr>
      <vt:lpstr>3. Древнее название месторасположения г. Покровска А) Эргис Б) Хоруол Тумус  В) Эркээни   </vt:lpstr>
      <vt:lpstr>8. ПОКРОВСК</vt:lpstr>
      <vt:lpstr>Слайд 94</vt:lpstr>
      <vt:lpstr>6. Самая первая улица Покровска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7</dc:creator>
  <cp:lastModifiedBy>Библиотека-4</cp:lastModifiedBy>
  <cp:revision>130</cp:revision>
  <dcterms:created xsi:type="dcterms:W3CDTF">2017-05-17T06:18:36Z</dcterms:created>
  <dcterms:modified xsi:type="dcterms:W3CDTF">2022-03-18T07:55:47Z</dcterms:modified>
</cp:coreProperties>
</file>